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4" r:id="rId3"/>
    <p:sldId id="299" r:id="rId4"/>
    <p:sldId id="303" r:id="rId5"/>
    <p:sldId id="258" r:id="rId6"/>
    <p:sldId id="261" r:id="rId7"/>
    <p:sldId id="264" r:id="rId8"/>
    <p:sldId id="285" r:id="rId9"/>
    <p:sldId id="284" r:id="rId10"/>
    <p:sldId id="293" r:id="rId11"/>
    <p:sldId id="281" r:id="rId12"/>
    <p:sldId id="294" r:id="rId13"/>
    <p:sldId id="288" r:id="rId14"/>
    <p:sldId id="289" r:id="rId15"/>
    <p:sldId id="287" r:id="rId16"/>
    <p:sldId id="259" r:id="rId17"/>
    <p:sldId id="292" r:id="rId18"/>
    <p:sldId id="300" r:id="rId19"/>
    <p:sldId id="301" r:id="rId20"/>
    <p:sldId id="302" r:id="rId21"/>
    <p:sldId id="290" r:id="rId22"/>
    <p:sldId id="297" r:id="rId23"/>
    <p:sldId id="298" r:id="rId24"/>
    <p:sldId id="262" r:id="rId25"/>
    <p:sldId id="305" r:id="rId26"/>
    <p:sldId id="265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FFF"/>
    <a:srgbClr val="7030A0"/>
    <a:srgbClr val="FF0000"/>
    <a:srgbClr val="41719C"/>
    <a:srgbClr val="9900CC"/>
    <a:srgbClr val="FF00FF"/>
    <a:srgbClr val="ECD214"/>
    <a:srgbClr val="00B05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6" autoAdjust="0"/>
    <p:restoredTop sz="94660"/>
  </p:normalViewPr>
  <p:slideViewPr>
    <p:cSldViewPr snapToGrid="0">
      <p:cViewPr varScale="1">
        <p:scale>
          <a:sx n="67" d="100"/>
          <a:sy n="67" d="100"/>
        </p:scale>
        <p:origin x="3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face\Google%20&#38642;&#31471;&#30828;&#30879;\107&#19978;\Lab\Data\1070925\20180925%20Phage%20ELIS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face\Google%20&#38642;&#31471;&#30828;&#30879;\107&#19978;\Lab\Data\1071208\ELISA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face\Google%20&#38642;&#31471;&#30828;&#30879;\107&#19978;\Lab\Data\1071208\ELISA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face\Google%20&#38642;&#31471;&#30828;&#30879;\107&#19978;\Lab\Data\1071208\ELISA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face\Google%20&#38642;&#31471;&#30828;&#30879;\107&#19978;\Lab\Data\1071208\ELISA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工作表1!$T$1</c:f>
              <c:strCache>
                <c:ptCount val="1"/>
                <c:pt idx="0">
                  <c:v>HBsAg/HSA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工作表1!$S$2:$S$5</c:f>
              <c:numCache>
                <c:formatCode>General</c:formatCode>
                <c:ptCount val="4"/>
                <c:pt idx="0">
                  <c:v>757</c:v>
                </c:pt>
                <c:pt idx="1">
                  <c:v>5225</c:v>
                </c:pt>
                <c:pt idx="2">
                  <c:v>242</c:v>
                </c:pt>
                <c:pt idx="3">
                  <c:v>2436</c:v>
                </c:pt>
              </c:numCache>
            </c:numRef>
          </c:cat>
          <c:val>
            <c:numRef>
              <c:f>工作表1!$T$2:$T$5</c:f>
              <c:numCache>
                <c:formatCode>General</c:formatCode>
                <c:ptCount val="4"/>
                <c:pt idx="0">
                  <c:v>3.8497109826589599</c:v>
                </c:pt>
                <c:pt idx="1">
                  <c:v>1.0933333333333335</c:v>
                </c:pt>
                <c:pt idx="2">
                  <c:v>1.6291469194312798</c:v>
                </c:pt>
                <c:pt idx="3">
                  <c:v>1.2916283348666053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51-4813-BFFD-936C8AF90C61}"/>
            </c:ext>
          </c:extLst>
        </c:ser>
        <c:ser>
          <c:idx val="1"/>
          <c:order val="1"/>
          <c:tx>
            <c:strRef>
              <c:f>工作表1!$U$1</c:f>
              <c:strCache>
                <c:ptCount val="1"/>
                <c:pt idx="0">
                  <c:v>HBsAg/BSA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工作表1!$S$2:$S$5</c:f>
              <c:numCache>
                <c:formatCode>General</c:formatCode>
                <c:ptCount val="4"/>
                <c:pt idx="0">
                  <c:v>757</c:v>
                </c:pt>
                <c:pt idx="1">
                  <c:v>5225</c:v>
                </c:pt>
                <c:pt idx="2">
                  <c:v>242</c:v>
                </c:pt>
                <c:pt idx="3">
                  <c:v>2436</c:v>
                </c:pt>
              </c:numCache>
            </c:numRef>
          </c:cat>
          <c:val>
            <c:numRef>
              <c:f>工作表1!$U$2:$U$5</c:f>
              <c:numCache>
                <c:formatCode>General</c:formatCode>
                <c:ptCount val="4"/>
                <c:pt idx="0">
                  <c:v>1.3110236220472442</c:v>
                </c:pt>
                <c:pt idx="1">
                  <c:v>1.6252252252252251</c:v>
                </c:pt>
                <c:pt idx="2">
                  <c:v>1.9203910614525141</c:v>
                </c:pt>
                <c:pt idx="3">
                  <c:v>1.3970149253731343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51-4813-BFFD-936C8AF90C61}"/>
            </c:ext>
          </c:extLst>
        </c:ser>
        <c:ser>
          <c:idx val="2"/>
          <c:order val="2"/>
          <c:tx>
            <c:strRef>
              <c:f>工作表1!$V$1</c:f>
              <c:strCache>
                <c:ptCount val="1"/>
                <c:pt idx="0">
                  <c:v>HBsAg/N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工作表1!$S$2:$S$5</c:f>
              <c:numCache>
                <c:formatCode>General</c:formatCode>
                <c:ptCount val="4"/>
                <c:pt idx="0">
                  <c:v>757</c:v>
                </c:pt>
                <c:pt idx="1">
                  <c:v>5225</c:v>
                </c:pt>
                <c:pt idx="2">
                  <c:v>242</c:v>
                </c:pt>
                <c:pt idx="3">
                  <c:v>2436</c:v>
                </c:pt>
              </c:numCache>
            </c:numRef>
          </c:cat>
          <c:val>
            <c:numRef>
              <c:f>工作表1!$V$2:$V$5</c:f>
              <c:numCache>
                <c:formatCode>General</c:formatCode>
                <c:ptCount val="4"/>
                <c:pt idx="0">
                  <c:v>2.0243161094224926</c:v>
                </c:pt>
                <c:pt idx="1">
                  <c:v>1.8989473684210527</c:v>
                </c:pt>
                <c:pt idx="2">
                  <c:v>2.589453860640301</c:v>
                </c:pt>
                <c:pt idx="3">
                  <c:v>2.4248704663212437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51-4813-BFFD-936C8AF90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18910255"/>
        <c:axId val="2118913999"/>
      </c:barChart>
      <c:catAx>
        <c:axId val="2118910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18913999"/>
        <c:crosses val="autoZero"/>
        <c:auto val="1"/>
        <c:lblAlgn val="ctr"/>
        <c:lblOffset val="100"/>
        <c:noMultiLvlLbl val="0"/>
      </c:catAx>
      <c:valAx>
        <c:axId val="2118913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1891025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9909182620558305"/>
          <c:y val="0.10534092282391722"/>
          <c:w val="0.62456162883845812"/>
          <c:h val="9.37435285787073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工作表1!$A$28</c:f>
              <c:strCache>
                <c:ptCount val="1"/>
                <c:pt idx="0">
                  <c:v>pre-S1/Neg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工作表1!$B$27:$E$27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工作表1!$B$28:$E$28</c:f>
              <c:numCache>
                <c:formatCode>General</c:formatCode>
                <c:ptCount val="4"/>
                <c:pt idx="0">
                  <c:v>1.4077448747152621</c:v>
                </c:pt>
                <c:pt idx="1">
                  <c:v>2.1794310722100656</c:v>
                </c:pt>
                <c:pt idx="2">
                  <c:v>2.2928176795580111</c:v>
                </c:pt>
                <c:pt idx="3">
                  <c:v>1.9244094488188976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6F-40C3-B391-FBE365EF3842}"/>
            </c:ext>
          </c:extLst>
        </c:ser>
        <c:ser>
          <c:idx val="1"/>
          <c:order val="1"/>
          <c:tx>
            <c:strRef>
              <c:f>工作表1!$A$29</c:f>
              <c:strCache>
                <c:ptCount val="1"/>
                <c:pt idx="0">
                  <c:v>pre-S1/BSA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工作表1!$B$27:$E$27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工作表1!$B$29:$E$29</c:f>
              <c:numCache>
                <c:formatCode>General</c:formatCode>
                <c:ptCount val="4"/>
                <c:pt idx="0">
                  <c:v>0.83176312247644679</c:v>
                </c:pt>
                <c:pt idx="1">
                  <c:v>0.58900059136605554</c:v>
                </c:pt>
                <c:pt idx="2">
                  <c:v>0.5853314527503527</c:v>
                </c:pt>
                <c:pt idx="3">
                  <c:v>0.52289259734702609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6F-40C3-B391-FBE365EF3842}"/>
            </c:ext>
          </c:extLst>
        </c:ser>
        <c:ser>
          <c:idx val="2"/>
          <c:order val="2"/>
          <c:tx>
            <c:strRef>
              <c:f>工作表1!$A$30</c:f>
              <c:strCache>
                <c:ptCount val="1"/>
                <c:pt idx="0">
                  <c:v>pre-S1/HSA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工作表1!$B$27:$E$27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工作表1!$B$30:$E$30</c:f>
              <c:numCache>
                <c:formatCode>General</c:formatCode>
                <c:ptCount val="4"/>
                <c:pt idx="0">
                  <c:v>1.5184275184275184</c:v>
                </c:pt>
                <c:pt idx="1">
                  <c:v>0.81173594132029336</c:v>
                </c:pt>
                <c:pt idx="2">
                  <c:v>0.82614465826144667</c:v>
                </c:pt>
                <c:pt idx="3">
                  <c:v>0.81088254810882554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6F-40C3-B391-FBE365EF38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30582383"/>
        <c:axId val="1130579055"/>
        <c:axId val="0"/>
      </c:bar3DChart>
      <c:catAx>
        <c:axId val="1130582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0579055"/>
        <c:crosses val="autoZero"/>
        <c:auto val="1"/>
        <c:lblAlgn val="ctr"/>
        <c:lblOffset val="100"/>
        <c:noMultiLvlLbl val="0"/>
      </c:catAx>
      <c:valAx>
        <c:axId val="1130579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058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工作表1!$G$28</c:f>
              <c:strCache>
                <c:ptCount val="1"/>
                <c:pt idx="0">
                  <c:v>HBsAg/Neg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工作表1!$H$27:$K$27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工作表1!$H$28:$K$28</c:f>
              <c:numCache>
                <c:formatCode>General</c:formatCode>
                <c:ptCount val="4"/>
                <c:pt idx="0">
                  <c:v>0.88111888111888126</c:v>
                </c:pt>
                <c:pt idx="1">
                  <c:v>1.6761363636363638</c:v>
                </c:pt>
                <c:pt idx="2">
                  <c:v>1.9200761179828734</c:v>
                </c:pt>
                <c:pt idx="3">
                  <c:v>1.3078902229845626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0B-4883-9F9D-8692BBAE8164}"/>
            </c:ext>
          </c:extLst>
        </c:ser>
        <c:ser>
          <c:idx val="1"/>
          <c:order val="1"/>
          <c:tx>
            <c:strRef>
              <c:f>工作表1!$G$29</c:f>
              <c:strCache>
                <c:ptCount val="1"/>
                <c:pt idx="0">
                  <c:v>HBsAg/BSA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工作表1!$H$27:$K$27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工作表1!$H$29:$K$29</c:f>
              <c:numCache>
                <c:formatCode>General</c:formatCode>
                <c:ptCount val="4"/>
                <c:pt idx="0">
                  <c:v>0.78156845369960115</c:v>
                </c:pt>
                <c:pt idx="1">
                  <c:v>1.0061391541609823</c:v>
                </c:pt>
                <c:pt idx="2">
                  <c:v>1.0380658436213992</c:v>
                </c:pt>
                <c:pt idx="3">
                  <c:v>0.84581253466444817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0B-4883-9F9D-8692BBAE8164}"/>
            </c:ext>
          </c:extLst>
        </c:ser>
        <c:ser>
          <c:idx val="2"/>
          <c:order val="2"/>
          <c:tx>
            <c:strRef>
              <c:f>工作表1!$G$30</c:f>
              <c:strCache>
                <c:ptCount val="1"/>
                <c:pt idx="0">
                  <c:v>HBsAg/HSA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工作表1!$H$27:$K$27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工作表1!$H$30:$K$30</c:f>
              <c:numCache>
                <c:formatCode>General</c:formatCode>
                <c:ptCount val="4"/>
                <c:pt idx="0">
                  <c:v>0.9665753424657535</c:v>
                </c:pt>
                <c:pt idx="1">
                  <c:v>1.0151410874053681</c:v>
                </c:pt>
                <c:pt idx="2">
                  <c:v>1.3561827956989245</c:v>
                </c:pt>
                <c:pt idx="3">
                  <c:v>1.0248655913978495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0B-4883-9F9D-8692BBAE8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07672303"/>
        <c:axId val="1707674383"/>
        <c:axId val="0"/>
      </c:bar3DChart>
      <c:catAx>
        <c:axId val="170767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07674383"/>
        <c:crosses val="autoZero"/>
        <c:auto val="1"/>
        <c:lblAlgn val="ctr"/>
        <c:lblOffset val="100"/>
        <c:noMultiLvlLbl val="0"/>
      </c:catAx>
      <c:valAx>
        <c:axId val="1707674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07672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工作表1!$A$35</c:f>
              <c:strCache>
                <c:ptCount val="1"/>
                <c:pt idx="0">
                  <c:v>HBsAg/Neg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工作表1!$B$34:$E$34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工作表1!$B$35:$E$35</c:f>
              <c:numCache>
                <c:formatCode>General</c:formatCode>
                <c:ptCount val="4"/>
                <c:pt idx="0">
                  <c:v>1.0171112229491694</c:v>
                </c:pt>
                <c:pt idx="1">
                  <c:v>1.8840245775729645</c:v>
                </c:pt>
                <c:pt idx="2">
                  <c:v>1.2624454148471616</c:v>
                </c:pt>
                <c:pt idx="3">
                  <c:v>1.141050210808739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10-4CA5-8CAE-AAFFC68B38AD}"/>
            </c:ext>
          </c:extLst>
        </c:ser>
        <c:ser>
          <c:idx val="1"/>
          <c:order val="1"/>
          <c:tx>
            <c:strRef>
              <c:f>工作表1!$A$36</c:f>
              <c:strCache>
                <c:ptCount val="1"/>
                <c:pt idx="0">
                  <c:v>HBsAg/BSA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工作表1!$B$34:$E$34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工作表1!$B$36:$E$36</c:f>
              <c:numCache>
                <c:formatCode>General</c:formatCode>
                <c:ptCount val="4"/>
                <c:pt idx="0">
                  <c:v>0.96009501187648449</c:v>
                </c:pt>
                <c:pt idx="1">
                  <c:v>0.92045028142589114</c:v>
                </c:pt>
                <c:pt idx="2">
                  <c:v>0.91487341772151898</c:v>
                </c:pt>
                <c:pt idx="3">
                  <c:v>1.0023569023569023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10-4CA5-8CAE-AAFFC68B38AD}"/>
            </c:ext>
          </c:extLst>
        </c:ser>
        <c:ser>
          <c:idx val="2"/>
          <c:order val="2"/>
          <c:tx>
            <c:strRef>
              <c:f>工作表1!$A$37</c:f>
              <c:strCache>
                <c:ptCount val="1"/>
                <c:pt idx="0">
                  <c:v>HBsAg/HSA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工作表1!$B$34:$E$34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工作表1!$B$37:$E$37</c:f>
              <c:numCache>
                <c:formatCode>General</c:formatCode>
                <c:ptCount val="4"/>
                <c:pt idx="0">
                  <c:v>1.2988431876606683</c:v>
                </c:pt>
                <c:pt idx="1">
                  <c:v>1.1538099717779868</c:v>
                </c:pt>
                <c:pt idx="2">
                  <c:v>1.0938327657964435</c:v>
                </c:pt>
                <c:pt idx="3">
                  <c:v>1.1263715474839198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10-4CA5-8CAE-AAFFC68B38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86758383"/>
        <c:axId val="1786766287"/>
        <c:axId val="0"/>
      </c:bar3DChart>
      <c:catAx>
        <c:axId val="178675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86766287"/>
        <c:crosses val="autoZero"/>
        <c:auto val="1"/>
        <c:lblAlgn val="ctr"/>
        <c:lblOffset val="100"/>
        <c:noMultiLvlLbl val="0"/>
      </c:catAx>
      <c:valAx>
        <c:axId val="1786766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86758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工作表1!$G$35</c:f>
              <c:strCache>
                <c:ptCount val="1"/>
                <c:pt idx="0">
                  <c:v>HBsAg/Neg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工作表1!$H$34:$K$34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工作表1!$H$35:$K$35</c:f>
              <c:numCache>
                <c:formatCode>General</c:formatCode>
                <c:ptCount val="4"/>
                <c:pt idx="0">
                  <c:v>1.2922185430463575</c:v>
                </c:pt>
                <c:pt idx="1">
                  <c:v>2.1723163841807911</c:v>
                </c:pt>
                <c:pt idx="2">
                  <c:v>2.8262195121951219</c:v>
                </c:pt>
                <c:pt idx="3">
                  <c:v>2.5432624113475177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90-4378-99F0-B7D356D12271}"/>
            </c:ext>
          </c:extLst>
        </c:ser>
        <c:ser>
          <c:idx val="1"/>
          <c:order val="1"/>
          <c:tx>
            <c:strRef>
              <c:f>工作表1!$G$36</c:f>
              <c:strCache>
                <c:ptCount val="1"/>
                <c:pt idx="0">
                  <c:v>HBsAg/BSA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工作表1!$H$34:$K$34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工作表1!$H$36:$K$36</c:f>
              <c:numCache>
                <c:formatCode>General</c:formatCode>
                <c:ptCount val="4"/>
                <c:pt idx="0">
                  <c:v>1.024950755088641</c:v>
                </c:pt>
                <c:pt idx="1">
                  <c:v>0.91275964391691389</c:v>
                </c:pt>
                <c:pt idx="2">
                  <c:v>1.2221489782465393</c:v>
                </c:pt>
                <c:pt idx="3">
                  <c:v>1.1413112667091025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90-4378-99F0-B7D356D12271}"/>
            </c:ext>
          </c:extLst>
        </c:ser>
        <c:ser>
          <c:idx val="2"/>
          <c:order val="2"/>
          <c:tx>
            <c:strRef>
              <c:f>工作表1!$G$37</c:f>
              <c:strCache>
                <c:ptCount val="1"/>
                <c:pt idx="0">
                  <c:v>HBsAg/HSA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工作表1!$H$34:$K$34</c:f>
              <c:strCache>
                <c:ptCount val="4"/>
                <c:pt idx="0">
                  <c:v>Unpanned</c:v>
                </c:pt>
                <c:pt idx="1">
                  <c:v>panned 1st</c:v>
                </c:pt>
                <c:pt idx="2">
                  <c:v>panned 2nd</c:v>
                </c:pt>
                <c:pt idx="3">
                  <c:v>panned 3rd</c:v>
                </c:pt>
              </c:strCache>
            </c:strRef>
          </c:cat>
          <c:val>
            <c:numRef>
              <c:f>工作表1!$H$37:$K$37</c:f>
              <c:numCache>
                <c:formatCode>General</c:formatCode>
                <c:ptCount val="4"/>
                <c:pt idx="0">
                  <c:v>0.89506880733944949</c:v>
                </c:pt>
                <c:pt idx="1">
                  <c:v>0.82555018786902845</c:v>
                </c:pt>
                <c:pt idx="2">
                  <c:v>1.2133507853403143</c:v>
                </c:pt>
                <c:pt idx="3">
                  <c:v>1.1734293193717278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90-4378-99F0-B7D356D12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26842223"/>
        <c:axId val="1126843471"/>
        <c:axId val="0"/>
      </c:bar3DChart>
      <c:catAx>
        <c:axId val="1126842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6843471"/>
        <c:crosses val="autoZero"/>
        <c:auto val="1"/>
        <c:lblAlgn val="ctr"/>
        <c:lblOffset val="100"/>
        <c:noMultiLvlLbl val="0"/>
      </c:catAx>
      <c:valAx>
        <c:axId val="1126843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6842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CE96F-9774-4322-A1A0-1D80812949F5}" type="doc">
      <dgm:prSet loTypeId="urn:microsoft.com/office/officeart/2005/8/layout/cycle1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E3844FCC-4807-4B09-AE9A-75B1D744D24B}">
      <dgm:prSet phldrT="[文字]" custT="1"/>
      <dgm:spPr/>
      <dgm:t>
        <a:bodyPr/>
        <a:lstStyle/>
        <a:p>
          <a:r>
            <a:rPr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Hyperphage Infection &amp;</a:t>
          </a:r>
          <a:r>
            <a:rPr lang="zh-TW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Packaging</a:t>
          </a:r>
        </a:p>
      </dgm:t>
    </dgm:pt>
    <dgm:pt modelId="{5532C8A5-95AA-44EF-B1AB-2DBDE4D7D5FA}" type="parTrans" cxnId="{26D261F4-DCE5-45E2-B7AB-D3438B2F237C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692D96-C219-438B-8062-C217CC89780D}" type="sibTrans" cxnId="{26D261F4-DCE5-45E2-B7AB-D3438B2F237C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C2B9F5-610D-4006-A20B-53A1FAE2ADB1}">
      <dgm:prSet phldrT="[文字]" custT="1"/>
      <dgm:spPr/>
      <dgm:t>
        <a:bodyPr/>
        <a:lstStyle/>
        <a:p>
          <a:r>
            <a:rPr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Collection &amp; Tittering</a:t>
          </a:r>
          <a:endParaRPr lang="zh-TW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DA61B2-6822-4BD1-AB90-DF9F546A1D98}" type="parTrans" cxnId="{5CBB47BA-1FBB-40DC-B092-57FBAE32DF42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48966F-B7F2-45BC-BD23-709E14057184}" type="sibTrans" cxnId="{5CBB47BA-1FBB-40DC-B092-57FBAE32DF42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B9558C-C817-43DB-ADE0-3058C26FF7D0}">
      <dgm:prSet phldrT="[文字]" custT="1"/>
      <dgm:spPr/>
      <dgm:t>
        <a:bodyPr/>
        <a:lstStyle/>
        <a:p>
          <a:r>
            <a:rPr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ELISA &amp; Biopanning</a:t>
          </a:r>
          <a:endParaRPr lang="zh-TW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537157-A8FA-47C6-9E59-23ABA5DC8644}" type="parTrans" cxnId="{F3366C99-206C-461E-A088-E52D7E0F34AB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2C271F-0C9E-4B29-AA5A-8E9E8BC51B6D}" type="sibTrans" cxnId="{F3366C99-206C-461E-A088-E52D7E0F34AB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034020-B533-44A5-9905-0E0FC27C39A8}">
      <dgm:prSet phldrT="[文字]" custT="1"/>
      <dgm:spPr/>
      <dgm:t>
        <a:bodyPr/>
        <a:lstStyle/>
        <a:p>
          <a:r>
            <a:rPr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Eluted Phages Enrichment</a:t>
          </a:r>
          <a:endParaRPr lang="zh-TW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85B899-D82C-46E7-BEE7-CC16BD9B1F25}" type="parTrans" cxnId="{9847DD77-5224-49B7-BD6F-6328032B4419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B5987E-70F9-473D-BF3C-1C820F525119}" type="sibTrans" cxnId="{9847DD77-5224-49B7-BD6F-6328032B4419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7FD9BD-6B6D-4CF9-AD58-8C5F91E1FFD2}">
      <dgm:prSet phldrT="[文字]" custT="1"/>
      <dgm:spPr/>
      <dgm:t>
        <a:bodyPr/>
        <a:lstStyle/>
        <a:p>
          <a:r>
            <a:rPr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Colonies Collection</a:t>
          </a:r>
          <a:endParaRPr lang="zh-TW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E79EC5-DB33-4E1C-B4F5-E71BAB497885}" type="parTrans" cxnId="{4262D4A0-FAA1-441F-A238-1A1BD706B9B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2AD27E-A612-4103-B700-0E76D1954563}" type="sibTrans" cxnId="{4262D4A0-FAA1-441F-A238-1A1BD706B9B8}">
      <dgm:prSet/>
      <dgm:spPr/>
      <dgm:t>
        <a:bodyPr/>
        <a:lstStyle/>
        <a:p>
          <a:endParaRPr lang="zh-TW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2E0F21-88DB-4A0E-AB1D-076C07290403}" type="pres">
      <dgm:prSet presAssocID="{74ECE96F-9774-4322-A1A0-1D80812949F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9209DDD-ED55-46B3-9AB4-00DB0A2EDBB4}" type="pres">
      <dgm:prSet presAssocID="{57034020-B533-44A5-9905-0E0FC27C39A8}" presName="dummy" presStyleCnt="0"/>
      <dgm:spPr/>
    </dgm:pt>
    <dgm:pt modelId="{94FD65B6-EDD2-4467-8A17-B953E1271192}" type="pres">
      <dgm:prSet presAssocID="{57034020-B533-44A5-9905-0E0FC27C39A8}" presName="node" presStyleLbl="revTx" presStyleIdx="0" presStyleCnt="5" custScaleX="16374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D5B18C-437A-4AD4-A59F-EA72CAC11ECA}" type="pres">
      <dgm:prSet presAssocID="{A9B5987E-70F9-473D-BF3C-1C820F525119}" presName="sibTrans" presStyleLbl="node1" presStyleIdx="0" presStyleCnt="5"/>
      <dgm:spPr/>
      <dgm:t>
        <a:bodyPr/>
        <a:lstStyle/>
        <a:p>
          <a:endParaRPr lang="zh-TW" altLang="en-US"/>
        </a:p>
      </dgm:t>
    </dgm:pt>
    <dgm:pt modelId="{9C1F404A-A0E4-446A-A360-8956BDDFDE42}" type="pres">
      <dgm:prSet presAssocID="{F87FD9BD-6B6D-4CF9-AD58-8C5F91E1FFD2}" presName="dummy" presStyleCnt="0"/>
      <dgm:spPr/>
    </dgm:pt>
    <dgm:pt modelId="{13C57B0C-85BD-4B93-8348-0A5BB7920B1B}" type="pres">
      <dgm:prSet presAssocID="{F87FD9BD-6B6D-4CF9-AD58-8C5F91E1FFD2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B6DAD0-5A71-4799-841A-8DF6A4A21078}" type="pres">
      <dgm:prSet presAssocID="{212AD27E-A612-4103-B700-0E76D1954563}" presName="sibTrans" presStyleLbl="node1" presStyleIdx="1" presStyleCnt="5" custAng="0"/>
      <dgm:spPr/>
      <dgm:t>
        <a:bodyPr/>
        <a:lstStyle/>
        <a:p>
          <a:endParaRPr lang="zh-TW" altLang="en-US"/>
        </a:p>
      </dgm:t>
    </dgm:pt>
    <dgm:pt modelId="{D1811804-593E-4FA3-A38B-07BF7D80F8B3}" type="pres">
      <dgm:prSet presAssocID="{E3844FCC-4807-4B09-AE9A-75B1D744D24B}" presName="dummy" presStyleCnt="0"/>
      <dgm:spPr/>
    </dgm:pt>
    <dgm:pt modelId="{FFECB29B-9DB3-4F25-9353-5DA7FD98BE2C}" type="pres">
      <dgm:prSet presAssocID="{E3844FCC-4807-4B09-AE9A-75B1D744D24B}" presName="node" presStyleLbl="revTx" presStyleIdx="2" presStyleCnt="5" custScaleX="172739" custRadScaleRad="104040" custRadScaleInc="1429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521288F-BC07-4818-98FF-9FD130E19D0B}" type="pres">
      <dgm:prSet presAssocID="{8C692D96-C219-438B-8062-C217CC89780D}" presName="sibTrans" presStyleLbl="node1" presStyleIdx="2" presStyleCnt="5"/>
      <dgm:spPr/>
      <dgm:t>
        <a:bodyPr/>
        <a:lstStyle/>
        <a:p>
          <a:endParaRPr lang="zh-TW" altLang="en-US"/>
        </a:p>
      </dgm:t>
    </dgm:pt>
    <dgm:pt modelId="{4783DD30-7303-4C30-A6AF-399639EFEEC4}" type="pres">
      <dgm:prSet presAssocID="{DEC2B9F5-610D-4006-A20B-53A1FAE2ADB1}" presName="dummy" presStyleCnt="0"/>
      <dgm:spPr/>
    </dgm:pt>
    <dgm:pt modelId="{CB9930BE-DD1E-42FC-B7C0-0F7719290E34}" type="pres">
      <dgm:prSet presAssocID="{DEC2B9F5-610D-4006-A20B-53A1FAE2ADB1}" presName="node" presStyleLbl="revTx" presStyleIdx="3" presStyleCnt="5" custScaleX="14137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6E9B93-1A1B-48DD-BABC-8ED56E25F07B}" type="pres">
      <dgm:prSet presAssocID="{3048966F-B7F2-45BC-BD23-709E14057184}" presName="sibTrans" presStyleLbl="node1" presStyleIdx="3" presStyleCnt="5"/>
      <dgm:spPr/>
      <dgm:t>
        <a:bodyPr/>
        <a:lstStyle/>
        <a:p>
          <a:endParaRPr lang="zh-TW" altLang="en-US"/>
        </a:p>
      </dgm:t>
    </dgm:pt>
    <dgm:pt modelId="{E2EFAB66-C6B2-4FBD-9980-2A8A32A4AA3C}" type="pres">
      <dgm:prSet presAssocID="{51B9558C-C817-43DB-ADE0-3058C26FF7D0}" presName="dummy" presStyleCnt="0"/>
      <dgm:spPr/>
    </dgm:pt>
    <dgm:pt modelId="{36735D9C-049E-4983-B8A6-C69881A37DE7}" type="pres">
      <dgm:prSet presAssocID="{51B9558C-C817-43DB-ADE0-3058C26FF7D0}" presName="node" presStyleLbl="revTx" presStyleIdx="4" presStyleCnt="5" custScaleX="1167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3B9D7A-C4CA-4BA5-A4EC-FE3625B97198}" type="pres">
      <dgm:prSet presAssocID="{082C271F-0C9E-4B29-AA5A-8E9E8BC51B6D}" presName="sibTrans" presStyleLbl="node1" presStyleIdx="4" presStyleCnt="5"/>
      <dgm:spPr/>
      <dgm:t>
        <a:bodyPr/>
        <a:lstStyle/>
        <a:p>
          <a:endParaRPr lang="zh-TW" altLang="en-US"/>
        </a:p>
      </dgm:t>
    </dgm:pt>
  </dgm:ptLst>
  <dgm:cxnLst>
    <dgm:cxn modelId="{D30C61F3-38B9-4417-AE6D-5985B15FD3D8}" type="presOf" srcId="{A9B5987E-70F9-473D-BF3C-1C820F525119}" destId="{C5D5B18C-437A-4AD4-A59F-EA72CAC11ECA}" srcOrd="0" destOrd="0" presId="urn:microsoft.com/office/officeart/2005/8/layout/cycle1"/>
    <dgm:cxn modelId="{7AE000D3-1072-4793-B52C-190AFC9F202C}" type="presOf" srcId="{8C692D96-C219-438B-8062-C217CC89780D}" destId="{9521288F-BC07-4818-98FF-9FD130E19D0B}" srcOrd="0" destOrd="0" presId="urn:microsoft.com/office/officeart/2005/8/layout/cycle1"/>
    <dgm:cxn modelId="{6F49CEF3-1B32-490B-9DBA-FA7E942DDB72}" type="presOf" srcId="{74ECE96F-9774-4322-A1A0-1D80812949F5}" destId="{3E2E0F21-88DB-4A0E-AB1D-076C07290403}" srcOrd="0" destOrd="0" presId="urn:microsoft.com/office/officeart/2005/8/layout/cycle1"/>
    <dgm:cxn modelId="{26D261F4-DCE5-45E2-B7AB-D3438B2F237C}" srcId="{74ECE96F-9774-4322-A1A0-1D80812949F5}" destId="{E3844FCC-4807-4B09-AE9A-75B1D744D24B}" srcOrd="2" destOrd="0" parTransId="{5532C8A5-95AA-44EF-B1AB-2DBDE4D7D5FA}" sibTransId="{8C692D96-C219-438B-8062-C217CC89780D}"/>
    <dgm:cxn modelId="{A1C3DE8A-CF6B-4CD5-8DE1-41ABDC80594B}" type="presOf" srcId="{57034020-B533-44A5-9905-0E0FC27C39A8}" destId="{94FD65B6-EDD2-4467-8A17-B953E1271192}" srcOrd="0" destOrd="0" presId="urn:microsoft.com/office/officeart/2005/8/layout/cycle1"/>
    <dgm:cxn modelId="{D140BBA6-31C7-467F-94B0-80DD2D79523F}" type="presOf" srcId="{F87FD9BD-6B6D-4CF9-AD58-8C5F91E1FFD2}" destId="{13C57B0C-85BD-4B93-8348-0A5BB7920B1B}" srcOrd="0" destOrd="0" presId="urn:microsoft.com/office/officeart/2005/8/layout/cycle1"/>
    <dgm:cxn modelId="{212B4BEA-6769-461A-9E91-0D51885D4908}" type="presOf" srcId="{E3844FCC-4807-4B09-AE9A-75B1D744D24B}" destId="{FFECB29B-9DB3-4F25-9353-5DA7FD98BE2C}" srcOrd="0" destOrd="0" presId="urn:microsoft.com/office/officeart/2005/8/layout/cycle1"/>
    <dgm:cxn modelId="{9847DD77-5224-49B7-BD6F-6328032B4419}" srcId="{74ECE96F-9774-4322-A1A0-1D80812949F5}" destId="{57034020-B533-44A5-9905-0E0FC27C39A8}" srcOrd="0" destOrd="0" parTransId="{E385B899-D82C-46E7-BEE7-CC16BD9B1F25}" sibTransId="{A9B5987E-70F9-473D-BF3C-1C820F525119}"/>
    <dgm:cxn modelId="{B649AA74-43FF-4FB8-874B-6B2D81B4AC93}" type="presOf" srcId="{DEC2B9F5-610D-4006-A20B-53A1FAE2ADB1}" destId="{CB9930BE-DD1E-42FC-B7C0-0F7719290E34}" srcOrd="0" destOrd="0" presId="urn:microsoft.com/office/officeart/2005/8/layout/cycle1"/>
    <dgm:cxn modelId="{10E7850C-05A5-428B-BAE6-6838DFEF6CE6}" type="presOf" srcId="{3048966F-B7F2-45BC-BD23-709E14057184}" destId="{C16E9B93-1A1B-48DD-BABC-8ED56E25F07B}" srcOrd="0" destOrd="0" presId="urn:microsoft.com/office/officeart/2005/8/layout/cycle1"/>
    <dgm:cxn modelId="{F3366C99-206C-461E-A088-E52D7E0F34AB}" srcId="{74ECE96F-9774-4322-A1A0-1D80812949F5}" destId="{51B9558C-C817-43DB-ADE0-3058C26FF7D0}" srcOrd="4" destOrd="0" parTransId="{7B537157-A8FA-47C6-9E59-23ABA5DC8644}" sibTransId="{082C271F-0C9E-4B29-AA5A-8E9E8BC51B6D}"/>
    <dgm:cxn modelId="{5CBB47BA-1FBB-40DC-B092-57FBAE32DF42}" srcId="{74ECE96F-9774-4322-A1A0-1D80812949F5}" destId="{DEC2B9F5-610D-4006-A20B-53A1FAE2ADB1}" srcOrd="3" destOrd="0" parTransId="{A0DA61B2-6822-4BD1-AB90-DF9F546A1D98}" sibTransId="{3048966F-B7F2-45BC-BD23-709E14057184}"/>
    <dgm:cxn modelId="{1A6A0018-A324-4F01-8BE2-97C75DA22B5C}" type="presOf" srcId="{51B9558C-C817-43DB-ADE0-3058C26FF7D0}" destId="{36735D9C-049E-4983-B8A6-C69881A37DE7}" srcOrd="0" destOrd="0" presId="urn:microsoft.com/office/officeart/2005/8/layout/cycle1"/>
    <dgm:cxn modelId="{9F9C54C5-31D2-4AB5-8653-02CFC66DCCA3}" type="presOf" srcId="{082C271F-0C9E-4B29-AA5A-8E9E8BC51B6D}" destId="{8D3B9D7A-C4CA-4BA5-A4EC-FE3625B97198}" srcOrd="0" destOrd="0" presId="urn:microsoft.com/office/officeart/2005/8/layout/cycle1"/>
    <dgm:cxn modelId="{2FE21E3C-8A43-48BF-B15A-A7D2FAAE6B4A}" type="presOf" srcId="{212AD27E-A612-4103-B700-0E76D1954563}" destId="{89B6DAD0-5A71-4799-841A-8DF6A4A21078}" srcOrd="0" destOrd="0" presId="urn:microsoft.com/office/officeart/2005/8/layout/cycle1"/>
    <dgm:cxn modelId="{4262D4A0-FAA1-441F-A238-1A1BD706B9B8}" srcId="{74ECE96F-9774-4322-A1A0-1D80812949F5}" destId="{F87FD9BD-6B6D-4CF9-AD58-8C5F91E1FFD2}" srcOrd="1" destOrd="0" parTransId="{19E79EC5-DB33-4E1C-B4F5-E71BAB497885}" sibTransId="{212AD27E-A612-4103-B700-0E76D1954563}"/>
    <dgm:cxn modelId="{E1DD9819-CD8F-4D2A-BC4F-E270AB160902}" type="presParOf" srcId="{3E2E0F21-88DB-4A0E-AB1D-076C07290403}" destId="{29209DDD-ED55-46B3-9AB4-00DB0A2EDBB4}" srcOrd="0" destOrd="0" presId="urn:microsoft.com/office/officeart/2005/8/layout/cycle1"/>
    <dgm:cxn modelId="{82759EDC-177F-4CBC-A799-7CA28B6242AC}" type="presParOf" srcId="{3E2E0F21-88DB-4A0E-AB1D-076C07290403}" destId="{94FD65B6-EDD2-4467-8A17-B953E1271192}" srcOrd="1" destOrd="0" presId="urn:microsoft.com/office/officeart/2005/8/layout/cycle1"/>
    <dgm:cxn modelId="{8C2D5B29-11C5-4F30-AAC2-7F83FC9F7244}" type="presParOf" srcId="{3E2E0F21-88DB-4A0E-AB1D-076C07290403}" destId="{C5D5B18C-437A-4AD4-A59F-EA72CAC11ECA}" srcOrd="2" destOrd="0" presId="urn:microsoft.com/office/officeart/2005/8/layout/cycle1"/>
    <dgm:cxn modelId="{ADE8966F-FC99-4CC0-8533-90E3B2AB4CBD}" type="presParOf" srcId="{3E2E0F21-88DB-4A0E-AB1D-076C07290403}" destId="{9C1F404A-A0E4-446A-A360-8956BDDFDE42}" srcOrd="3" destOrd="0" presId="urn:microsoft.com/office/officeart/2005/8/layout/cycle1"/>
    <dgm:cxn modelId="{AE5F9AA9-DA2A-4746-87CC-4805C5B70A45}" type="presParOf" srcId="{3E2E0F21-88DB-4A0E-AB1D-076C07290403}" destId="{13C57B0C-85BD-4B93-8348-0A5BB7920B1B}" srcOrd="4" destOrd="0" presId="urn:microsoft.com/office/officeart/2005/8/layout/cycle1"/>
    <dgm:cxn modelId="{F90841B6-0EFF-4D7D-B032-1C3D737832A9}" type="presParOf" srcId="{3E2E0F21-88DB-4A0E-AB1D-076C07290403}" destId="{89B6DAD0-5A71-4799-841A-8DF6A4A21078}" srcOrd="5" destOrd="0" presId="urn:microsoft.com/office/officeart/2005/8/layout/cycle1"/>
    <dgm:cxn modelId="{524C71B2-0D7C-4D89-976B-43673D7826C0}" type="presParOf" srcId="{3E2E0F21-88DB-4A0E-AB1D-076C07290403}" destId="{D1811804-593E-4FA3-A38B-07BF7D80F8B3}" srcOrd="6" destOrd="0" presId="urn:microsoft.com/office/officeart/2005/8/layout/cycle1"/>
    <dgm:cxn modelId="{B3151022-0FFE-4BFB-986F-F1A7C6923ACE}" type="presParOf" srcId="{3E2E0F21-88DB-4A0E-AB1D-076C07290403}" destId="{FFECB29B-9DB3-4F25-9353-5DA7FD98BE2C}" srcOrd="7" destOrd="0" presId="urn:microsoft.com/office/officeart/2005/8/layout/cycle1"/>
    <dgm:cxn modelId="{8BF39F1B-82D2-43C9-A161-FFD9684482A6}" type="presParOf" srcId="{3E2E0F21-88DB-4A0E-AB1D-076C07290403}" destId="{9521288F-BC07-4818-98FF-9FD130E19D0B}" srcOrd="8" destOrd="0" presId="urn:microsoft.com/office/officeart/2005/8/layout/cycle1"/>
    <dgm:cxn modelId="{BD348158-72B1-4BA5-9D24-B5812AA12977}" type="presParOf" srcId="{3E2E0F21-88DB-4A0E-AB1D-076C07290403}" destId="{4783DD30-7303-4C30-A6AF-399639EFEEC4}" srcOrd="9" destOrd="0" presId="urn:microsoft.com/office/officeart/2005/8/layout/cycle1"/>
    <dgm:cxn modelId="{426A784E-44AC-4367-8E6F-16E20321EC0B}" type="presParOf" srcId="{3E2E0F21-88DB-4A0E-AB1D-076C07290403}" destId="{CB9930BE-DD1E-42FC-B7C0-0F7719290E34}" srcOrd="10" destOrd="0" presId="urn:microsoft.com/office/officeart/2005/8/layout/cycle1"/>
    <dgm:cxn modelId="{998CF1A7-DB37-4116-92FD-2638E7265911}" type="presParOf" srcId="{3E2E0F21-88DB-4A0E-AB1D-076C07290403}" destId="{C16E9B93-1A1B-48DD-BABC-8ED56E25F07B}" srcOrd="11" destOrd="0" presId="urn:microsoft.com/office/officeart/2005/8/layout/cycle1"/>
    <dgm:cxn modelId="{C326B5EC-0C8B-47FF-B68C-660738CDDD24}" type="presParOf" srcId="{3E2E0F21-88DB-4A0E-AB1D-076C07290403}" destId="{E2EFAB66-C6B2-4FBD-9980-2A8A32A4AA3C}" srcOrd="12" destOrd="0" presId="urn:microsoft.com/office/officeart/2005/8/layout/cycle1"/>
    <dgm:cxn modelId="{0987E760-8B2B-40F4-B387-9A5D8301AD3C}" type="presParOf" srcId="{3E2E0F21-88DB-4A0E-AB1D-076C07290403}" destId="{36735D9C-049E-4983-B8A6-C69881A37DE7}" srcOrd="13" destOrd="0" presId="urn:microsoft.com/office/officeart/2005/8/layout/cycle1"/>
    <dgm:cxn modelId="{A8A6714B-2DC9-40A6-AAEA-66CFC3685862}" type="presParOf" srcId="{3E2E0F21-88DB-4A0E-AB1D-076C07290403}" destId="{8D3B9D7A-C4CA-4BA5-A4EC-FE3625B97198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D65B6-EDD2-4467-8A17-B953E1271192}">
      <dsp:nvSpPr>
        <dsp:cNvPr id="0" name=""/>
        <dsp:cNvSpPr/>
      </dsp:nvSpPr>
      <dsp:spPr>
        <a:xfrm>
          <a:off x="2251239" y="26112"/>
          <a:ext cx="1454712" cy="888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Eluted Phages Enrichment</a:t>
          </a:r>
          <a:endParaRPr lang="zh-TW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51239" y="26112"/>
        <a:ext cx="1454712" cy="888417"/>
      </dsp:txXfrm>
    </dsp:sp>
    <dsp:sp modelId="{C5D5B18C-437A-4AD4-A59F-EA72CAC11ECA}">
      <dsp:nvSpPr>
        <dsp:cNvPr id="0" name=""/>
        <dsp:cNvSpPr/>
      </dsp:nvSpPr>
      <dsp:spPr>
        <a:xfrm>
          <a:off x="442046" y="114"/>
          <a:ext cx="3334032" cy="3334032"/>
        </a:xfrm>
        <a:prstGeom prst="circularArrow">
          <a:avLst>
            <a:gd name="adj1" fmla="val 5196"/>
            <a:gd name="adj2" fmla="val 335621"/>
            <a:gd name="adj3" fmla="val 21294431"/>
            <a:gd name="adj4" fmla="val 19765197"/>
            <a:gd name="adj5" fmla="val 606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57B0C-85BD-4B93-8348-0A5BB7920B1B}">
      <dsp:nvSpPr>
        <dsp:cNvPr id="0" name=""/>
        <dsp:cNvSpPr/>
      </dsp:nvSpPr>
      <dsp:spPr>
        <a:xfrm>
          <a:off x="3071787" y="1680063"/>
          <a:ext cx="888417" cy="888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Colonies Collection</a:t>
          </a:r>
          <a:endParaRPr lang="zh-TW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71787" y="1680063"/>
        <a:ext cx="888417" cy="888417"/>
      </dsp:txXfrm>
    </dsp:sp>
    <dsp:sp modelId="{89B6DAD0-5A71-4799-841A-8DF6A4A21078}">
      <dsp:nvSpPr>
        <dsp:cNvPr id="0" name=""/>
        <dsp:cNvSpPr/>
      </dsp:nvSpPr>
      <dsp:spPr>
        <a:xfrm>
          <a:off x="436264" y="7689"/>
          <a:ext cx="3334032" cy="3334032"/>
        </a:xfrm>
        <a:prstGeom prst="circularArrow">
          <a:avLst>
            <a:gd name="adj1" fmla="val 5196"/>
            <a:gd name="adj2" fmla="val 335621"/>
            <a:gd name="adj3" fmla="val 3419869"/>
            <a:gd name="adj4" fmla="val 2230156"/>
            <a:gd name="adj5" fmla="val 606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CB29B-9DB3-4F25-9353-5DA7FD98BE2C}">
      <dsp:nvSpPr>
        <dsp:cNvPr id="0" name=""/>
        <dsp:cNvSpPr/>
      </dsp:nvSpPr>
      <dsp:spPr>
        <a:xfrm>
          <a:off x="1249623" y="2703485"/>
          <a:ext cx="1534642" cy="888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Hyperphage Infection &amp;</a:t>
          </a:r>
          <a:r>
            <a:rPr lang="zh-TW" alt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TW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Packaging</a:t>
          </a:r>
        </a:p>
      </dsp:txBody>
      <dsp:txXfrm>
        <a:off x="1249623" y="2703485"/>
        <a:ext cx="1534642" cy="888417"/>
      </dsp:txXfrm>
    </dsp:sp>
    <dsp:sp modelId="{9521288F-BC07-4818-98FF-9FD130E19D0B}">
      <dsp:nvSpPr>
        <dsp:cNvPr id="0" name=""/>
        <dsp:cNvSpPr/>
      </dsp:nvSpPr>
      <dsp:spPr>
        <a:xfrm>
          <a:off x="450480" y="11198"/>
          <a:ext cx="3334032" cy="3334032"/>
        </a:xfrm>
        <a:prstGeom prst="circularArrow">
          <a:avLst>
            <a:gd name="adj1" fmla="val 5196"/>
            <a:gd name="adj2" fmla="val 335621"/>
            <a:gd name="adj3" fmla="val 8244446"/>
            <a:gd name="adj4" fmla="val 7555234"/>
            <a:gd name="adj5" fmla="val 606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930BE-DD1E-42FC-B7C0-0F7719290E34}">
      <dsp:nvSpPr>
        <dsp:cNvPr id="0" name=""/>
        <dsp:cNvSpPr/>
      </dsp:nvSpPr>
      <dsp:spPr>
        <a:xfrm>
          <a:off x="74114" y="1680063"/>
          <a:ext cx="1256026" cy="888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Collection &amp; Tittering</a:t>
          </a:r>
          <a:endParaRPr lang="zh-TW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114" y="1680063"/>
        <a:ext cx="1256026" cy="888417"/>
      </dsp:txXfrm>
    </dsp:sp>
    <dsp:sp modelId="{C16E9B93-1A1B-48DD-BABC-8ED56E25F07B}">
      <dsp:nvSpPr>
        <dsp:cNvPr id="0" name=""/>
        <dsp:cNvSpPr/>
      </dsp:nvSpPr>
      <dsp:spPr>
        <a:xfrm>
          <a:off x="442046" y="114"/>
          <a:ext cx="3334032" cy="3334032"/>
        </a:xfrm>
        <a:prstGeom prst="circularArrow">
          <a:avLst>
            <a:gd name="adj1" fmla="val 5196"/>
            <a:gd name="adj2" fmla="val 335621"/>
            <a:gd name="adj3" fmla="val 12299182"/>
            <a:gd name="adj4" fmla="val 10769948"/>
            <a:gd name="adj5" fmla="val 606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35D9C-049E-4983-B8A6-C69881A37DE7}">
      <dsp:nvSpPr>
        <dsp:cNvPr id="0" name=""/>
        <dsp:cNvSpPr/>
      </dsp:nvSpPr>
      <dsp:spPr>
        <a:xfrm>
          <a:off x="720866" y="26112"/>
          <a:ext cx="1037324" cy="888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ELISA &amp; Biopanning</a:t>
          </a:r>
          <a:endParaRPr lang="zh-TW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0866" y="26112"/>
        <a:ext cx="1037324" cy="888417"/>
      </dsp:txXfrm>
    </dsp:sp>
    <dsp:sp modelId="{8D3B9D7A-C4CA-4BA5-A4EC-FE3625B97198}">
      <dsp:nvSpPr>
        <dsp:cNvPr id="0" name=""/>
        <dsp:cNvSpPr/>
      </dsp:nvSpPr>
      <dsp:spPr>
        <a:xfrm>
          <a:off x="442046" y="114"/>
          <a:ext cx="3334032" cy="3334032"/>
        </a:xfrm>
        <a:prstGeom prst="circularArrow">
          <a:avLst>
            <a:gd name="adj1" fmla="val 5196"/>
            <a:gd name="adj2" fmla="val 335621"/>
            <a:gd name="adj3" fmla="val 16195287"/>
            <a:gd name="adj4" fmla="val 15376787"/>
            <a:gd name="adj5" fmla="val 606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80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4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16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18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69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2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59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01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07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53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0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5724-954F-4172-9C57-632EF03EBF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272DD-7374-4BD3-8B1D-93DF384809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38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0.png"/><Relationship Id="rId26" Type="http://schemas.openxmlformats.org/officeDocument/2006/relationships/image" Target="../media/image17.png"/><Relationship Id="rId21" Type="http://schemas.microsoft.com/office/2007/relationships/hdphoto" Target="../media/hdphoto3.wdp"/><Relationship Id="rId34" Type="http://schemas.openxmlformats.org/officeDocument/2006/relationships/image" Target="../media/image24.jpe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17" Type="http://schemas.microsoft.com/office/2007/relationships/hdphoto" Target="../media/hdphoto2.wdp"/><Relationship Id="rId25" Type="http://schemas.openxmlformats.org/officeDocument/2006/relationships/image" Target="../media/image16.png"/><Relationship Id="rId33" Type="http://schemas.openxmlformats.org/officeDocument/2006/relationships/image" Target="../media/image23.jpeg"/><Relationship Id="rId2" Type="http://schemas.openxmlformats.org/officeDocument/2006/relationships/image" Target="../media/image1.jpeg"/><Relationship Id="rId16" Type="http://schemas.openxmlformats.org/officeDocument/2006/relationships/image" Target="../media/image9.png"/><Relationship Id="rId20" Type="http://schemas.openxmlformats.org/officeDocument/2006/relationships/image" Target="../media/image12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24" Type="http://schemas.openxmlformats.org/officeDocument/2006/relationships/image" Target="../media/image15.png"/><Relationship Id="rId32" Type="http://schemas.microsoft.com/office/2007/relationships/hdphoto" Target="../media/hdphoto4.wdp"/><Relationship Id="rId37" Type="http://schemas.microsoft.com/office/2007/relationships/hdphoto" Target="../media/hdphoto5.wdp"/><Relationship Id="rId5" Type="http://schemas.openxmlformats.org/officeDocument/2006/relationships/diagramData" Target="../diagrams/data1.xml"/><Relationship Id="rId15" Type="http://schemas.openxmlformats.org/officeDocument/2006/relationships/image" Target="../media/image8.png"/><Relationship Id="rId23" Type="http://schemas.openxmlformats.org/officeDocument/2006/relationships/image" Target="../media/image14.png"/><Relationship Id="rId28" Type="http://schemas.openxmlformats.org/officeDocument/2006/relationships/image" Target="../media/image19.png"/><Relationship Id="rId36" Type="http://schemas.openxmlformats.org/officeDocument/2006/relationships/image" Target="../media/image26.png"/><Relationship Id="rId10" Type="http://schemas.openxmlformats.org/officeDocument/2006/relationships/image" Target="../media/image4.png"/><Relationship Id="rId19" Type="http://schemas.openxmlformats.org/officeDocument/2006/relationships/image" Target="../media/image11.png"/><Relationship Id="rId31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openxmlformats.org/officeDocument/2006/relationships/image" Target="../media/image7.png"/><Relationship Id="rId22" Type="http://schemas.openxmlformats.org/officeDocument/2006/relationships/image" Target="../media/image13.jpeg"/><Relationship Id="rId27" Type="http://schemas.openxmlformats.org/officeDocument/2006/relationships/image" Target="../media/image18.png"/><Relationship Id="rId30" Type="http://schemas.openxmlformats.org/officeDocument/2006/relationships/image" Target="../media/image21.png"/><Relationship Id="rId35" Type="http://schemas.openxmlformats.org/officeDocument/2006/relationships/image" Target="../media/image25.png"/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640508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 Diagram of the specific target-binding scFv library construction and selection.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9" b="18037"/>
          <a:stretch/>
        </p:blipFill>
        <p:spPr>
          <a:xfrm rot="21413913">
            <a:off x="6932199" y="595264"/>
            <a:ext cx="2388026" cy="83542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74" y="2525573"/>
            <a:ext cx="1060530" cy="106053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12" b="-239"/>
          <a:stretch/>
        </p:blipFill>
        <p:spPr>
          <a:xfrm>
            <a:off x="5151502" y="2171941"/>
            <a:ext cx="985938" cy="979714"/>
          </a:xfrm>
          <a:prstGeom prst="ellipse">
            <a:avLst/>
          </a:prstGeom>
        </p:spPr>
      </p:pic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404324479"/>
              </p:ext>
            </p:extLst>
          </p:nvPr>
        </p:nvGraphicFramePr>
        <p:xfrm>
          <a:off x="1466230" y="2168317"/>
          <a:ext cx="4034320" cy="3591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35" name="群組 134"/>
          <p:cNvGrpSpPr/>
          <p:nvPr/>
        </p:nvGrpSpPr>
        <p:grpSpPr>
          <a:xfrm>
            <a:off x="997501" y="3343281"/>
            <a:ext cx="709301" cy="1661822"/>
            <a:chOff x="1083956" y="3610834"/>
            <a:chExt cx="709301" cy="1661822"/>
          </a:xfrm>
        </p:grpSpPr>
        <p:grpSp>
          <p:nvGrpSpPr>
            <p:cNvPr id="13" name="群組 12"/>
            <p:cNvGrpSpPr/>
            <p:nvPr/>
          </p:nvGrpSpPr>
          <p:grpSpPr>
            <a:xfrm rot="169401">
              <a:off x="1407633" y="3610834"/>
              <a:ext cx="385624" cy="663532"/>
              <a:chOff x="9287942" y="1318425"/>
              <a:chExt cx="2107943" cy="3661724"/>
            </a:xfrm>
          </p:grpSpPr>
          <p:grpSp>
            <p:nvGrpSpPr>
              <p:cNvPr id="14" name="群組 13"/>
              <p:cNvGrpSpPr/>
              <p:nvPr/>
            </p:nvGrpSpPr>
            <p:grpSpPr>
              <a:xfrm rot="19192728">
                <a:off x="9894638" y="3946974"/>
                <a:ext cx="598543" cy="1033175"/>
                <a:chOff x="9432691" y="3729643"/>
                <a:chExt cx="598543" cy="1033175"/>
              </a:xfrm>
            </p:grpSpPr>
            <p:sp>
              <p:nvSpPr>
                <p:cNvPr id="32" name="圓柱 31"/>
                <p:cNvSpPr/>
                <p:nvPr/>
              </p:nvSpPr>
              <p:spPr>
                <a:xfrm rot="2328159">
                  <a:off x="9860808" y="372964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32691" y="4216788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15" name="群組 14"/>
              <p:cNvGrpSpPr/>
              <p:nvPr/>
            </p:nvGrpSpPr>
            <p:grpSpPr>
              <a:xfrm rot="17918061">
                <a:off x="10215994" y="3804651"/>
                <a:ext cx="584363" cy="1077756"/>
                <a:chOff x="9501091" y="3621190"/>
                <a:chExt cx="584363" cy="1077756"/>
              </a:xfrm>
            </p:grpSpPr>
            <p:sp>
              <p:nvSpPr>
                <p:cNvPr id="30" name="圓柱 29"/>
                <p:cNvSpPr/>
                <p:nvPr/>
              </p:nvSpPr>
              <p:spPr>
                <a:xfrm rot="2328159">
                  <a:off x="9915028" y="3621190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0317000">
                  <a:off x="9501091" y="4152917"/>
                  <a:ext cx="461311" cy="546029"/>
                </a:xfrm>
                <a:prstGeom prst="rect">
                  <a:avLst/>
                </a:prstGeom>
              </p:spPr>
            </p:pic>
          </p:grpSp>
          <p:grpSp>
            <p:nvGrpSpPr>
              <p:cNvPr id="16" name="群組 15"/>
              <p:cNvGrpSpPr/>
              <p:nvPr/>
            </p:nvGrpSpPr>
            <p:grpSpPr>
              <a:xfrm rot="16928557">
                <a:off x="10563603" y="3691316"/>
                <a:ext cx="561225" cy="1103339"/>
                <a:chOff x="9532048" y="3655463"/>
                <a:chExt cx="561225" cy="1103339"/>
              </a:xfrm>
            </p:grpSpPr>
            <p:sp>
              <p:nvSpPr>
                <p:cNvPr id="28" name="圓柱 27"/>
                <p:cNvSpPr/>
                <p:nvPr/>
              </p:nvSpPr>
              <p:spPr>
                <a:xfrm rot="2328159">
                  <a:off x="9922847" y="365546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19767909">
                  <a:off x="9532048" y="4212772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群組 16"/>
              <p:cNvGrpSpPr/>
              <p:nvPr/>
            </p:nvGrpSpPr>
            <p:grpSpPr>
              <a:xfrm rot="20470505">
                <a:off x="9554295" y="3851384"/>
                <a:ext cx="598543" cy="1033175"/>
                <a:chOff x="9432691" y="3729643"/>
                <a:chExt cx="598543" cy="1033175"/>
              </a:xfrm>
            </p:grpSpPr>
            <p:sp>
              <p:nvSpPr>
                <p:cNvPr id="26" name="圓柱 25"/>
                <p:cNvSpPr/>
                <p:nvPr/>
              </p:nvSpPr>
              <p:spPr>
                <a:xfrm rot="2328159">
                  <a:off x="9860808" y="372964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32691" y="4216788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群組 17"/>
              <p:cNvGrpSpPr/>
              <p:nvPr/>
            </p:nvGrpSpPr>
            <p:grpSpPr>
              <a:xfrm>
                <a:off x="9287942" y="3656976"/>
                <a:ext cx="598543" cy="1033175"/>
                <a:chOff x="9432691" y="3729643"/>
                <a:chExt cx="598543" cy="1033175"/>
              </a:xfrm>
            </p:grpSpPr>
            <p:sp>
              <p:nvSpPr>
                <p:cNvPr id="24" name="圓柱 23"/>
                <p:cNvSpPr/>
                <p:nvPr/>
              </p:nvSpPr>
              <p:spPr>
                <a:xfrm rot="2328159">
                  <a:off x="9860808" y="372964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" name="圖片 24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32691" y="4216788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群組 18"/>
              <p:cNvGrpSpPr/>
              <p:nvPr/>
            </p:nvGrpSpPr>
            <p:grpSpPr>
              <a:xfrm>
                <a:off x="9560007" y="1318425"/>
                <a:ext cx="1409310" cy="2567848"/>
                <a:chOff x="8176017" y="2536564"/>
                <a:chExt cx="2242605" cy="2567848"/>
              </a:xfrm>
            </p:grpSpPr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8309" b="42136" l="1633" r="9877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88" t="7161" b="59805"/>
                <a:stretch/>
              </p:blipFill>
              <p:spPr>
                <a:xfrm rot="16200000">
                  <a:off x="8013396" y="2699185"/>
                  <a:ext cx="2567848" cy="2242605"/>
                </a:xfrm>
                <a:prstGeom prst="rect">
                  <a:avLst/>
                </a:prstGeom>
              </p:spPr>
            </p:pic>
            <p:grpSp>
              <p:nvGrpSpPr>
                <p:cNvPr id="21" name="群組 20"/>
                <p:cNvGrpSpPr/>
                <p:nvPr/>
              </p:nvGrpSpPr>
              <p:grpSpPr>
                <a:xfrm rot="5400000">
                  <a:off x="8301901" y="3722254"/>
                  <a:ext cx="1987408" cy="267101"/>
                  <a:chOff x="8103476" y="3455619"/>
                  <a:chExt cx="872359" cy="747468"/>
                </a:xfrm>
              </p:grpSpPr>
              <p:sp>
                <p:nvSpPr>
                  <p:cNvPr id="22" name="橢圓 21"/>
                  <p:cNvSpPr/>
                  <p:nvPr/>
                </p:nvSpPr>
                <p:spPr>
                  <a:xfrm>
                    <a:off x="8103476" y="3477873"/>
                    <a:ext cx="872359" cy="725214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矩形 45"/>
                  <p:cNvSpPr/>
                  <p:nvPr/>
                </p:nvSpPr>
                <p:spPr>
                  <a:xfrm>
                    <a:off x="8417932" y="3455619"/>
                    <a:ext cx="220741" cy="47429"/>
                  </a:xfrm>
                  <a:custGeom>
                    <a:avLst/>
                    <a:gdLst>
                      <a:gd name="connsiteX0" fmla="*/ 0 w 346827"/>
                      <a:gd name="connsiteY0" fmla="*/ 0 h 46618"/>
                      <a:gd name="connsiteX1" fmla="*/ 346827 w 346827"/>
                      <a:gd name="connsiteY1" fmla="*/ 0 h 46618"/>
                      <a:gd name="connsiteX2" fmla="*/ 346827 w 346827"/>
                      <a:gd name="connsiteY2" fmla="*/ 46618 h 46618"/>
                      <a:gd name="connsiteX3" fmla="*/ 0 w 346827"/>
                      <a:gd name="connsiteY3" fmla="*/ 46618 h 46618"/>
                      <a:gd name="connsiteX4" fmla="*/ 0 w 346827"/>
                      <a:gd name="connsiteY4" fmla="*/ 0 h 46618"/>
                      <a:gd name="connsiteX0" fmla="*/ 24064 w 370891"/>
                      <a:gd name="connsiteY0" fmla="*/ 0 h 68676"/>
                      <a:gd name="connsiteX1" fmla="*/ 370891 w 370891"/>
                      <a:gd name="connsiteY1" fmla="*/ 0 h 68676"/>
                      <a:gd name="connsiteX2" fmla="*/ 370891 w 370891"/>
                      <a:gd name="connsiteY2" fmla="*/ 46618 h 68676"/>
                      <a:gd name="connsiteX3" fmla="*/ 0 w 370891"/>
                      <a:gd name="connsiteY3" fmla="*/ 68676 h 68676"/>
                      <a:gd name="connsiteX4" fmla="*/ 24064 w 370891"/>
                      <a:gd name="connsiteY4" fmla="*/ 0 h 68676"/>
                      <a:gd name="connsiteX0" fmla="*/ 20054 w 370891"/>
                      <a:gd name="connsiteY0" fmla="*/ 28074 h 68676"/>
                      <a:gd name="connsiteX1" fmla="*/ 370891 w 370891"/>
                      <a:gd name="connsiteY1" fmla="*/ 0 h 68676"/>
                      <a:gd name="connsiteX2" fmla="*/ 370891 w 370891"/>
                      <a:gd name="connsiteY2" fmla="*/ 46618 h 68676"/>
                      <a:gd name="connsiteX3" fmla="*/ 0 w 370891"/>
                      <a:gd name="connsiteY3" fmla="*/ 68676 h 68676"/>
                      <a:gd name="connsiteX4" fmla="*/ 20054 w 370891"/>
                      <a:gd name="connsiteY4" fmla="*/ 28074 h 68676"/>
                      <a:gd name="connsiteX0" fmla="*/ 20054 w 370891"/>
                      <a:gd name="connsiteY0" fmla="*/ 28074 h 68676"/>
                      <a:gd name="connsiteX1" fmla="*/ 370891 w 370891"/>
                      <a:gd name="connsiteY1" fmla="*/ 0 h 68676"/>
                      <a:gd name="connsiteX2" fmla="*/ 370891 w 370891"/>
                      <a:gd name="connsiteY2" fmla="*/ 60655 h 68676"/>
                      <a:gd name="connsiteX3" fmla="*/ 0 w 370891"/>
                      <a:gd name="connsiteY3" fmla="*/ 68676 h 68676"/>
                      <a:gd name="connsiteX4" fmla="*/ 20054 w 370891"/>
                      <a:gd name="connsiteY4" fmla="*/ 28074 h 68676"/>
                      <a:gd name="connsiteX0" fmla="*/ 20054 w 370891"/>
                      <a:gd name="connsiteY0" fmla="*/ 6016 h 46618"/>
                      <a:gd name="connsiteX1" fmla="*/ 368886 w 370891"/>
                      <a:gd name="connsiteY1" fmla="*/ 0 h 46618"/>
                      <a:gd name="connsiteX2" fmla="*/ 370891 w 370891"/>
                      <a:gd name="connsiteY2" fmla="*/ 38597 h 46618"/>
                      <a:gd name="connsiteX3" fmla="*/ 0 w 370891"/>
                      <a:gd name="connsiteY3" fmla="*/ 46618 h 46618"/>
                      <a:gd name="connsiteX4" fmla="*/ 20054 w 370891"/>
                      <a:gd name="connsiteY4" fmla="*/ 6016 h 46618"/>
                      <a:gd name="connsiteX0" fmla="*/ 20054 w 370891"/>
                      <a:gd name="connsiteY0" fmla="*/ 17476 h 58078"/>
                      <a:gd name="connsiteX1" fmla="*/ 368886 w 370891"/>
                      <a:gd name="connsiteY1" fmla="*/ 11460 h 58078"/>
                      <a:gd name="connsiteX2" fmla="*/ 370891 w 370891"/>
                      <a:gd name="connsiteY2" fmla="*/ 50057 h 58078"/>
                      <a:gd name="connsiteX3" fmla="*/ 0 w 370891"/>
                      <a:gd name="connsiteY3" fmla="*/ 58078 h 58078"/>
                      <a:gd name="connsiteX4" fmla="*/ 20054 w 370891"/>
                      <a:gd name="connsiteY4" fmla="*/ 17476 h 58078"/>
                      <a:gd name="connsiteX0" fmla="*/ 20054 w 370891"/>
                      <a:gd name="connsiteY0" fmla="*/ 24097 h 64699"/>
                      <a:gd name="connsiteX1" fmla="*/ 368886 w 370891"/>
                      <a:gd name="connsiteY1" fmla="*/ 18081 h 64699"/>
                      <a:gd name="connsiteX2" fmla="*/ 370891 w 370891"/>
                      <a:gd name="connsiteY2" fmla="*/ 56678 h 64699"/>
                      <a:gd name="connsiteX3" fmla="*/ 0 w 370891"/>
                      <a:gd name="connsiteY3" fmla="*/ 64699 h 64699"/>
                      <a:gd name="connsiteX4" fmla="*/ 20054 w 370891"/>
                      <a:gd name="connsiteY4" fmla="*/ 24097 h 64699"/>
                      <a:gd name="connsiteX0" fmla="*/ 20054 w 370891"/>
                      <a:gd name="connsiteY0" fmla="*/ 24097 h 64699"/>
                      <a:gd name="connsiteX1" fmla="*/ 368886 w 370891"/>
                      <a:gd name="connsiteY1" fmla="*/ 18081 h 64699"/>
                      <a:gd name="connsiteX2" fmla="*/ 370891 w 370891"/>
                      <a:gd name="connsiteY2" fmla="*/ 56678 h 64699"/>
                      <a:gd name="connsiteX3" fmla="*/ 0 w 370891"/>
                      <a:gd name="connsiteY3" fmla="*/ 64699 h 64699"/>
                      <a:gd name="connsiteX4" fmla="*/ 20054 w 370891"/>
                      <a:gd name="connsiteY4" fmla="*/ 24097 h 64699"/>
                      <a:gd name="connsiteX0" fmla="*/ 20054 w 370891"/>
                      <a:gd name="connsiteY0" fmla="*/ 24097 h 64699"/>
                      <a:gd name="connsiteX1" fmla="*/ 368886 w 370891"/>
                      <a:gd name="connsiteY1" fmla="*/ 18081 h 64699"/>
                      <a:gd name="connsiteX2" fmla="*/ 370891 w 370891"/>
                      <a:gd name="connsiteY2" fmla="*/ 56678 h 64699"/>
                      <a:gd name="connsiteX3" fmla="*/ 0 w 370891"/>
                      <a:gd name="connsiteY3" fmla="*/ 64699 h 64699"/>
                      <a:gd name="connsiteX4" fmla="*/ 20054 w 370891"/>
                      <a:gd name="connsiteY4" fmla="*/ 24097 h 64699"/>
                      <a:gd name="connsiteX0" fmla="*/ 0 w 382074"/>
                      <a:gd name="connsiteY0" fmla="*/ 24097 h 64699"/>
                      <a:gd name="connsiteX1" fmla="*/ 380069 w 382074"/>
                      <a:gd name="connsiteY1" fmla="*/ 18081 h 64699"/>
                      <a:gd name="connsiteX2" fmla="*/ 382074 w 382074"/>
                      <a:gd name="connsiteY2" fmla="*/ 56678 h 64699"/>
                      <a:gd name="connsiteX3" fmla="*/ 11183 w 382074"/>
                      <a:gd name="connsiteY3" fmla="*/ 64699 h 64699"/>
                      <a:gd name="connsiteX4" fmla="*/ 0 w 382074"/>
                      <a:gd name="connsiteY4" fmla="*/ 24097 h 64699"/>
                      <a:gd name="connsiteX0" fmla="*/ 0 w 382074"/>
                      <a:gd name="connsiteY0" fmla="*/ 18924 h 59526"/>
                      <a:gd name="connsiteX1" fmla="*/ 380069 w 382074"/>
                      <a:gd name="connsiteY1" fmla="*/ 12908 h 59526"/>
                      <a:gd name="connsiteX2" fmla="*/ 382074 w 382074"/>
                      <a:gd name="connsiteY2" fmla="*/ 51505 h 59526"/>
                      <a:gd name="connsiteX3" fmla="*/ 11183 w 382074"/>
                      <a:gd name="connsiteY3" fmla="*/ 59526 h 59526"/>
                      <a:gd name="connsiteX4" fmla="*/ 0 w 382074"/>
                      <a:gd name="connsiteY4" fmla="*/ 18924 h 59526"/>
                      <a:gd name="connsiteX0" fmla="*/ 0 w 382074"/>
                      <a:gd name="connsiteY0" fmla="*/ 14107 h 54709"/>
                      <a:gd name="connsiteX1" fmla="*/ 380070 w 382074"/>
                      <a:gd name="connsiteY1" fmla="*/ 15030 h 54709"/>
                      <a:gd name="connsiteX2" fmla="*/ 382074 w 382074"/>
                      <a:gd name="connsiteY2" fmla="*/ 46688 h 54709"/>
                      <a:gd name="connsiteX3" fmla="*/ 11183 w 382074"/>
                      <a:gd name="connsiteY3" fmla="*/ 54709 h 54709"/>
                      <a:gd name="connsiteX4" fmla="*/ 0 w 382074"/>
                      <a:gd name="connsiteY4" fmla="*/ 14107 h 5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2074" h="54709">
                        <a:moveTo>
                          <a:pt x="0" y="14107"/>
                        </a:moveTo>
                        <a:cubicBezTo>
                          <a:pt x="102391" y="5162"/>
                          <a:pt x="191603" y="-13044"/>
                          <a:pt x="380070" y="15030"/>
                        </a:cubicBezTo>
                        <a:cubicBezTo>
                          <a:pt x="380738" y="27896"/>
                          <a:pt x="381406" y="33822"/>
                          <a:pt x="382074" y="46688"/>
                        </a:cubicBezTo>
                        <a:cubicBezTo>
                          <a:pt x="244562" y="35484"/>
                          <a:pt x="134812" y="33530"/>
                          <a:pt x="11183" y="54709"/>
                        </a:cubicBezTo>
                        <a:lnTo>
                          <a:pt x="0" y="1410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56" name="群組 55"/>
            <p:cNvGrpSpPr/>
            <p:nvPr/>
          </p:nvGrpSpPr>
          <p:grpSpPr>
            <a:xfrm rot="540428">
              <a:off x="1386938" y="4533210"/>
              <a:ext cx="359646" cy="739446"/>
              <a:chOff x="9287942" y="1318427"/>
              <a:chExt cx="2159635" cy="3661722"/>
            </a:xfrm>
          </p:grpSpPr>
          <p:grpSp>
            <p:nvGrpSpPr>
              <p:cNvPr id="57" name="群組 56"/>
              <p:cNvGrpSpPr/>
              <p:nvPr/>
            </p:nvGrpSpPr>
            <p:grpSpPr>
              <a:xfrm rot="19192728">
                <a:off x="9894638" y="3946974"/>
                <a:ext cx="598543" cy="1033175"/>
                <a:chOff x="9432691" y="3729643"/>
                <a:chExt cx="598543" cy="1033175"/>
              </a:xfrm>
            </p:grpSpPr>
            <p:sp>
              <p:nvSpPr>
                <p:cNvPr id="75" name="圓柱 74"/>
                <p:cNvSpPr/>
                <p:nvPr/>
              </p:nvSpPr>
              <p:spPr>
                <a:xfrm rot="2328159">
                  <a:off x="9860808" y="372964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6" name="圖片 75"/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32691" y="4216788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群組 57"/>
              <p:cNvGrpSpPr/>
              <p:nvPr/>
            </p:nvGrpSpPr>
            <p:grpSpPr>
              <a:xfrm rot="17918061">
                <a:off x="10229163" y="3829759"/>
                <a:ext cx="595851" cy="1083914"/>
                <a:chOff x="9479670" y="3648219"/>
                <a:chExt cx="595851" cy="1083914"/>
              </a:xfrm>
            </p:grpSpPr>
            <p:sp>
              <p:nvSpPr>
                <p:cNvPr id="73" name="圓柱 72"/>
                <p:cNvSpPr/>
                <p:nvPr/>
              </p:nvSpPr>
              <p:spPr>
                <a:xfrm rot="2328159">
                  <a:off x="9905095" y="3648219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4" name="圖片 73"/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79670" y="4186103"/>
                  <a:ext cx="461312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59" name="群組 58"/>
              <p:cNvGrpSpPr/>
              <p:nvPr/>
            </p:nvGrpSpPr>
            <p:grpSpPr>
              <a:xfrm rot="16928557">
                <a:off x="10618509" y="3707655"/>
                <a:ext cx="531699" cy="1126436"/>
                <a:chOff x="9527992" y="3689024"/>
                <a:chExt cx="531699" cy="1126436"/>
              </a:xfrm>
            </p:grpSpPr>
            <p:sp>
              <p:nvSpPr>
                <p:cNvPr id="71" name="圓柱 70"/>
                <p:cNvSpPr/>
                <p:nvPr/>
              </p:nvSpPr>
              <p:spPr>
                <a:xfrm rot="2328159">
                  <a:off x="9889265" y="3689024"/>
                  <a:ext cx="170426" cy="846605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2" name="圖片 71"/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19966553">
                  <a:off x="9527992" y="4269430"/>
                  <a:ext cx="461309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60" name="群組 59"/>
              <p:cNvGrpSpPr/>
              <p:nvPr/>
            </p:nvGrpSpPr>
            <p:grpSpPr>
              <a:xfrm rot="20470505">
                <a:off x="9554295" y="3851384"/>
                <a:ext cx="598543" cy="1033175"/>
                <a:chOff x="9432691" y="3729643"/>
                <a:chExt cx="598543" cy="1033175"/>
              </a:xfrm>
            </p:grpSpPr>
            <p:sp>
              <p:nvSpPr>
                <p:cNvPr id="69" name="圓柱 68"/>
                <p:cNvSpPr/>
                <p:nvPr/>
              </p:nvSpPr>
              <p:spPr>
                <a:xfrm rot="2328159">
                  <a:off x="9860808" y="372964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0" name="圖片 69"/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32691" y="4216788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61" name="群組 60"/>
              <p:cNvGrpSpPr/>
              <p:nvPr/>
            </p:nvGrpSpPr>
            <p:grpSpPr>
              <a:xfrm>
                <a:off x="9287942" y="3656976"/>
                <a:ext cx="598543" cy="1033175"/>
                <a:chOff x="9432691" y="3729643"/>
                <a:chExt cx="598543" cy="1033175"/>
              </a:xfrm>
            </p:grpSpPr>
            <p:sp>
              <p:nvSpPr>
                <p:cNvPr id="67" name="圓柱 66"/>
                <p:cNvSpPr/>
                <p:nvPr/>
              </p:nvSpPr>
              <p:spPr>
                <a:xfrm rot="2328159">
                  <a:off x="9860808" y="372964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8" name="圖片 67"/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32691" y="4216788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62" name="群組 61"/>
              <p:cNvGrpSpPr/>
              <p:nvPr/>
            </p:nvGrpSpPr>
            <p:grpSpPr>
              <a:xfrm>
                <a:off x="9560004" y="1318427"/>
                <a:ext cx="1409310" cy="2567848"/>
                <a:chOff x="8176013" y="2536566"/>
                <a:chExt cx="2242605" cy="2567848"/>
              </a:xfrm>
            </p:grpSpPr>
            <p:pic>
              <p:nvPicPr>
                <p:cNvPr id="63" name="圖片 62"/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8309" b="42136" l="1633" r="9877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88" t="7161" b="59805"/>
                <a:stretch/>
              </p:blipFill>
              <p:spPr>
                <a:xfrm rot="16200000">
                  <a:off x="8013392" y="2699187"/>
                  <a:ext cx="2567848" cy="2242605"/>
                </a:xfrm>
                <a:prstGeom prst="rect">
                  <a:avLst/>
                </a:prstGeom>
              </p:spPr>
            </p:pic>
            <p:grpSp>
              <p:nvGrpSpPr>
                <p:cNvPr id="64" name="群組 63"/>
                <p:cNvGrpSpPr/>
                <p:nvPr/>
              </p:nvGrpSpPr>
              <p:grpSpPr>
                <a:xfrm rot="5400000">
                  <a:off x="8301901" y="3722254"/>
                  <a:ext cx="1987408" cy="267101"/>
                  <a:chOff x="8103476" y="3455619"/>
                  <a:chExt cx="872359" cy="747468"/>
                </a:xfrm>
              </p:grpSpPr>
              <p:sp>
                <p:nvSpPr>
                  <p:cNvPr id="65" name="橢圓 64"/>
                  <p:cNvSpPr/>
                  <p:nvPr/>
                </p:nvSpPr>
                <p:spPr>
                  <a:xfrm>
                    <a:off x="8103476" y="3477873"/>
                    <a:ext cx="872359" cy="725214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6" name="矩形 45"/>
                  <p:cNvSpPr/>
                  <p:nvPr/>
                </p:nvSpPr>
                <p:spPr>
                  <a:xfrm>
                    <a:off x="8417932" y="3455619"/>
                    <a:ext cx="220741" cy="47429"/>
                  </a:xfrm>
                  <a:custGeom>
                    <a:avLst/>
                    <a:gdLst>
                      <a:gd name="connsiteX0" fmla="*/ 0 w 346827"/>
                      <a:gd name="connsiteY0" fmla="*/ 0 h 46618"/>
                      <a:gd name="connsiteX1" fmla="*/ 346827 w 346827"/>
                      <a:gd name="connsiteY1" fmla="*/ 0 h 46618"/>
                      <a:gd name="connsiteX2" fmla="*/ 346827 w 346827"/>
                      <a:gd name="connsiteY2" fmla="*/ 46618 h 46618"/>
                      <a:gd name="connsiteX3" fmla="*/ 0 w 346827"/>
                      <a:gd name="connsiteY3" fmla="*/ 46618 h 46618"/>
                      <a:gd name="connsiteX4" fmla="*/ 0 w 346827"/>
                      <a:gd name="connsiteY4" fmla="*/ 0 h 46618"/>
                      <a:gd name="connsiteX0" fmla="*/ 24064 w 370891"/>
                      <a:gd name="connsiteY0" fmla="*/ 0 h 68676"/>
                      <a:gd name="connsiteX1" fmla="*/ 370891 w 370891"/>
                      <a:gd name="connsiteY1" fmla="*/ 0 h 68676"/>
                      <a:gd name="connsiteX2" fmla="*/ 370891 w 370891"/>
                      <a:gd name="connsiteY2" fmla="*/ 46618 h 68676"/>
                      <a:gd name="connsiteX3" fmla="*/ 0 w 370891"/>
                      <a:gd name="connsiteY3" fmla="*/ 68676 h 68676"/>
                      <a:gd name="connsiteX4" fmla="*/ 24064 w 370891"/>
                      <a:gd name="connsiteY4" fmla="*/ 0 h 68676"/>
                      <a:gd name="connsiteX0" fmla="*/ 20054 w 370891"/>
                      <a:gd name="connsiteY0" fmla="*/ 28074 h 68676"/>
                      <a:gd name="connsiteX1" fmla="*/ 370891 w 370891"/>
                      <a:gd name="connsiteY1" fmla="*/ 0 h 68676"/>
                      <a:gd name="connsiteX2" fmla="*/ 370891 w 370891"/>
                      <a:gd name="connsiteY2" fmla="*/ 46618 h 68676"/>
                      <a:gd name="connsiteX3" fmla="*/ 0 w 370891"/>
                      <a:gd name="connsiteY3" fmla="*/ 68676 h 68676"/>
                      <a:gd name="connsiteX4" fmla="*/ 20054 w 370891"/>
                      <a:gd name="connsiteY4" fmla="*/ 28074 h 68676"/>
                      <a:gd name="connsiteX0" fmla="*/ 20054 w 370891"/>
                      <a:gd name="connsiteY0" fmla="*/ 28074 h 68676"/>
                      <a:gd name="connsiteX1" fmla="*/ 370891 w 370891"/>
                      <a:gd name="connsiteY1" fmla="*/ 0 h 68676"/>
                      <a:gd name="connsiteX2" fmla="*/ 370891 w 370891"/>
                      <a:gd name="connsiteY2" fmla="*/ 60655 h 68676"/>
                      <a:gd name="connsiteX3" fmla="*/ 0 w 370891"/>
                      <a:gd name="connsiteY3" fmla="*/ 68676 h 68676"/>
                      <a:gd name="connsiteX4" fmla="*/ 20054 w 370891"/>
                      <a:gd name="connsiteY4" fmla="*/ 28074 h 68676"/>
                      <a:gd name="connsiteX0" fmla="*/ 20054 w 370891"/>
                      <a:gd name="connsiteY0" fmla="*/ 6016 h 46618"/>
                      <a:gd name="connsiteX1" fmla="*/ 368886 w 370891"/>
                      <a:gd name="connsiteY1" fmla="*/ 0 h 46618"/>
                      <a:gd name="connsiteX2" fmla="*/ 370891 w 370891"/>
                      <a:gd name="connsiteY2" fmla="*/ 38597 h 46618"/>
                      <a:gd name="connsiteX3" fmla="*/ 0 w 370891"/>
                      <a:gd name="connsiteY3" fmla="*/ 46618 h 46618"/>
                      <a:gd name="connsiteX4" fmla="*/ 20054 w 370891"/>
                      <a:gd name="connsiteY4" fmla="*/ 6016 h 46618"/>
                      <a:gd name="connsiteX0" fmla="*/ 20054 w 370891"/>
                      <a:gd name="connsiteY0" fmla="*/ 17476 h 58078"/>
                      <a:gd name="connsiteX1" fmla="*/ 368886 w 370891"/>
                      <a:gd name="connsiteY1" fmla="*/ 11460 h 58078"/>
                      <a:gd name="connsiteX2" fmla="*/ 370891 w 370891"/>
                      <a:gd name="connsiteY2" fmla="*/ 50057 h 58078"/>
                      <a:gd name="connsiteX3" fmla="*/ 0 w 370891"/>
                      <a:gd name="connsiteY3" fmla="*/ 58078 h 58078"/>
                      <a:gd name="connsiteX4" fmla="*/ 20054 w 370891"/>
                      <a:gd name="connsiteY4" fmla="*/ 17476 h 58078"/>
                      <a:gd name="connsiteX0" fmla="*/ 20054 w 370891"/>
                      <a:gd name="connsiteY0" fmla="*/ 24097 h 64699"/>
                      <a:gd name="connsiteX1" fmla="*/ 368886 w 370891"/>
                      <a:gd name="connsiteY1" fmla="*/ 18081 h 64699"/>
                      <a:gd name="connsiteX2" fmla="*/ 370891 w 370891"/>
                      <a:gd name="connsiteY2" fmla="*/ 56678 h 64699"/>
                      <a:gd name="connsiteX3" fmla="*/ 0 w 370891"/>
                      <a:gd name="connsiteY3" fmla="*/ 64699 h 64699"/>
                      <a:gd name="connsiteX4" fmla="*/ 20054 w 370891"/>
                      <a:gd name="connsiteY4" fmla="*/ 24097 h 64699"/>
                      <a:gd name="connsiteX0" fmla="*/ 20054 w 370891"/>
                      <a:gd name="connsiteY0" fmla="*/ 24097 h 64699"/>
                      <a:gd name="connsiteX1" fmla="*/ 368886 w 370891"/>
                      <a:gd name="connsiteY1" fmla="*/ 18081 h 64699"/>
                      <a:gd name="connsiteX2" fmla="*/ 370891 w 370891"/>
                      <a:gd name="connsiteY2" fmla="*/ 56678 h 64699"/>
                      <a:gd name="connsiteX3" fmla="*/ 0 w 370891"/>
                      <a:gd name="connsiteY3" fmla="*/ 64699 h 64699"/>
                      <a:gd name="connsiteX4" fmla="*/ 20054 w 370891"/>
                      <a:gd name="connsiteY4" fmla="*/ 24097 h 64699"/>
                      <a:gd name="connsiteX0" fmla="*/ 20054 w 370891"/>
                      <a:gd name="connsiteY0" fmla="*/ 24097 h 64699"/>
                      <a:gd name="connsiteX1" fmla="*/ 368886 w 370891"/>
                      <a:gd name="connsiteY1" fmla="*/ 18081 h 64699"/>
                      <a:gd name="connsiteX2" fmla="*/ 370891 w 370891"/>
                      <a:gd name="connsiteY2" fmla="*/ 56678 h 64699"/>
                      <a:gd name="connsiteX3" fmla="*/ 0 w 370891"/>
                      <a:gd name="connsiteY3" fmla="*/ 64699 h 64699"/>
                      <a:gd name="connsiteX4" fmla="*/ 20054 w 370891"/>
                      <a:gd name="connsiteY4" fmla="*/ 24097 h 64699"/>
                      <a:gd name="connsiteX0" fmla="*/ 0 w 382074"/>
                      <a:gd name="connsiteY0" fmla="*/ 24097 h 64699"/>
                      <a:gd name="connsiteX1" fmla="*/ 380069 w 382074"/>
                      <a:gd name="connsiteY1" fmla="*/ 18081 h 64699"/>
                      <a:gd name="connsiteX2" fmla="*/ 382074 w 382074"/>
                      <a:gd name="connsiteY2" fmla="*/ 56678 h 64699"/>
                      <a:gd name="connsiteX3" fmla="*/ 11183 w 382074"/>
                      <a:gd name="connsiteY3" fmla="*/ 64699 h 64699"/>
                      <a:gd name="connsiteX4" fmla="*/ 0 w 382074"/>
                      <a:gd name="connsiteY4" fmla="*/ 24097 h 64699"/>
                      <a:gd name="connsiteX0" fmla="*/ 0 w 382074"/>
                      <a:gd name="connsiteY0" fmla="*/ 18924 h 59526"/>
                      <a:gd name="connsiteX1" fmla="*/ 380069 w 382074"/>
                      <a:gd name="connsiteY1" fmla="*/ 12908 h 59526"/>
                      <a:gd name="connsiteX2" fmla="*/ 382074 w 382074"/>
                      <a:gd name="connsiteY2" fmla="*/ 51505 h 59526"/>
                      <a:gd name="connsiteX3" fmla="*/ 11183 w 382074"/>
                      <a:gd name="connsiteY3" fmla="*/ 59526 h 59526"/>
                      <a:gd name="connsiteX4" fmla="*/ 0 w 382074"/>
                      <a:gd name="connsiteY4" fmla="*/ 18924 h 59526"/>
                      <a:gd name="connsiteX0" fmla="*/ 0 w 382074"/>
                      <a:gd name="connsiteY0" fmla="*/ 14107 h 54709"/>
                      <a:gd name="connsiteX1" fmla="*/ 380070 w 382074"/>
                      <a:gd name="connsiteY1" fmla="*/ 15030 h 54709"/>
                      <a:gd name="connsiteX2" fmla="*/ 382074 w 382074"/>
                      <a:gd name="connsiteY2" fmla="*/ 46688 h 54709"/>
                      <a:gd name="connsiteX3" fmla="*/ 11183 w 382074"/>
                      <a:gd name="connsiteY3" fmla="*/ 54709 h 54709"/>
                      <a:gd name="connsiteX4" fmla="*/ 0 w 382074"/>
                      <a:gd name="connsiteY4" fmla="*/ 14107 h 5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2074" h="54709">
                        <a:moveTo>
                          <a:pt x="0" y="14107"/>
                        </a:moveTo>
                        <a:cubicBezTo>
                          <a:pt x="102391" y="5162"/>
                          <a:pt x="191603" y="-13044"/>
                          <a:pt x="380070" y="15030"/>
                        </a:cubicBezTo>
                        <a:cubicBezTo>
                          <a:pt x="380738" y="27896"/>
                          <a:pt x="381406" y="33822"/>
                          <a:pt x="382074" y="46688"/>
                        </a:cubicBezTo>
                        <a:cubicBezTo>
                          <a:pt x="244562" y="35484"/>
                          <a:pt x="134812" y="33530"/>
                          <a:pt x="11183" y="54709"/>
                        </a:cubicBezTo>
                        <a:lnTo>
                          <a:pt x="0" y="1410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77" name="群組 76"/>
            <p:cNvGrpSpPr/>
            <p:nvPr/>
          </p:nvGrpSpPr>
          <p:grpSpPr>
            <a:xfrm rot="20764039">
              <a:off x="1083956" y="3921157"/>
              <a:ext cx="401524" cy="748752"/>
              <a:chOff x="9287942" y="1318427"/>
              <a:chExt cx="2113086" cy="3661722"/>
            </a:xfrm>
          </p:grpSpPr>
          <p:grpSp>
            <p:nvGrpSpPr>
              <p:cNvPr id="78" name="群組 77"/>
              <p:cNvGrpSpPr/>
              <p:nvPr/>
            </p:nvGrpSpPr>
            <p:grpSpPr>
              <a:xfrm rot="19192728">
                <a:off x="9894638" y="3946974"/>
                <a:ext cx="598543" cy="1033175"/>
                <a:chOff x="9432691" y="3729643"/>
                <a:chExt cx="598543" cy="1033175"/>
              </a:xfrm>
            </p:grpSpPr>
            <p:sp>
              <p:nvSpPr>
                <p:cNvPr id="96" name="圓柱 95"/>
                <p:cNvSpPr/>
                <p:nvPr/>
              </p:nvSpPr>
              <p:spPr>
                <a:xfrm rot="2328159">
                  <a:off x="9860808" y="372964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7" name="圖片 96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32691" y="4216788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群組 78"/>
              <p:cNvGrpSpPr/>
              <p:nvPr/>
            </p:nvGrpSpPr>
            <p:grpSpPr>
              <a:xfrm rot="17918061">
                <a:off x="10205975" y="3829706"/>
                <a:ext cx="619569" cy="1100357"/>
                <a:chOff x="9455213" y="3633968"/>
                <a:chExt cx="619569" cy="1100357"/>
              </a:xfrm>
            </p:grpSpPr>
            <p:sp>
              <p:nvSpPr>
                <p:cNvPr id="94" name="圓柱 93"/>
                <p:cNvSpPr/>
                <p:nvPr/>
              </p:nvSpPr>
              <p:spPr>
                <a:xfrm rot="2328159">
                  <a:off x="9904356" y="3633968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5" name="圖片 94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55213" y="4188295"/>
                  <a:ext cx="461312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80" name="群組 79"/>
              <p:cNvGrpSpPr/>
              <p:nvPr/>
            </p:nvGrpSpPr>
            <p:grpSpPr>
              <a:xfrm rot="16928557">
                <a:off x="10587753" y="3703221"/>
                <a:ext cx="545925" cy="1080625"/>
                <a:chOff x="9542633" y="3683066"/>
                <a:chExt cx="545925" cy="1080625"/>
              </a:xfrm>
            </p:grpSpPr>
            <p:sp>
              <p:nvSpPr>
                <p:cNvPr id="92" name="圓柱 91"/>
                <p:cNvSpPr/>
                <p:nvPr/>
              </p:nvSpPr>
              <p:spPr>
                <a:xfrm rot="2328159">
                  <a:off x="9918132" y="3683066"/>
                  <a:ext cx="170426" cy="846605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3" name="圖片 92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19379720">
                  <a:off x="9542633" y="4217661"/>
                  <a:ext cx="461310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81" name="群組 80"/>
              <p:cNvGrpSpPr/>
              <p:nvPr/>
            </p:nvGrpSpPr>
            <p:grpSpPr>
              <a:xfrm rot="20470505">
                <a:off x="9554295" y="3851384"/>
                <a:ext cx="598543" cy="1033175"/>
                <a:chOff x="9432691" y="3729643"/>
                <a:chExt cx="598543" cy="1033175"/>
              </a:xfrm>
            </p:grpSpPr>
            <p:sp>
              <p:nvSpPr>
                <p:cNvPr id="90" name="圓柱 89"/>
                <p:cNvSpPr/>
                <p:nvPr/>
              </p:nvSpPr>
              <p:spPr>
                <a:xfrm rot="2328159">
                  <a:off x="9860808" y="372964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1" name="圖片 90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32691" y="4216788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82" name="群組 81"/>
              <p:cNvGrpSpPr/>
              <p:nvPr/>
            </p:nvGrpSpPr>
            <p:grpSpPr>
              <a:xfrm>
                <a:off x="9287942" y="3656976"/>
                <a:ext cx="598543" cy="1033175"/>
                <a:chOff x="9432691" y="3729643"/>
                <a:chExt cx="598543" cy="1033175"/>
              </a:xfrm>
            </p:grpSpPr>
            <p:sp>
              <p:nvSpPr>
                <p:cNvPr id="88" name="圓柱 87"/>
                <p:cNvSpPr/>
                <p:nvPr/>
              </p:nvSpPr>
              <p:spPr>
                <a:xfrm rot="2328159">
                  <a:off x="9860808" y="3729643"/>
                  <a:ext cx="170426" cy="846607"/>
                </a:xfrm>
                <a:prstGeom prst="can">
                  <a:avLst>
                    <a:gd name="adj" fmla="val 55305"/>
                  </a:avLst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89" name="圖片 88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619" t="59817" r="69007" b="21007"/>
                <a:stretch/>
              </p:blipFill>
              <p:spPr>
                <a:xfrm rot="21353637">
                  <a:off x="9432691" y="4216788"/>
                  <a:ext cx="461311" cy="546030"/>
                </a:xfrm>
                <a:prstGeom prst="rect">
                  <a:avLst/>
                </a:prstGeom>
              </p:spPr>
            </p:pic>
          </p:grpSp>
          <p:grpSp>
            <p:nvGrpSpPr>
              <p:cNvPr id="83" name="群組 82"/>
              <p:cNvGrpSpPr/>
              <p:nvPr/>
            </p:nvGrpSpPr>
            <p:grpSpPr>
              <a:xfrm>
                <a:off x="9560004" y="1318427"/>
                <a:ext cx="1409310" cy="2567848"/>
                <a:chOff x="8176013" y="2536566"/>
                <a:chExt cx="2242605" cy="2567848"/>
              </a:xfrm>
            </p:grpSpPr>
            <p:pic>
              <p:nvPicPr>
                <p:cNvPr id="84" name="圖片 83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8309" b="42136" l="1633" r="9877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88" t="7161" b="59805"/>
                <a:stretch/>
              </p:blipFill>
              <p:spPr>
                <a:xfrm rot="16200000">
                  <a:off x="8013392" y="2699187"/>
                  <a:ext cx="2567848" cy="2242605"/>
                </a:xfrm>
                <a:prstGeom prst="rect">
                  <a:avLst/>
                </a:prstGeom>
              </p:spPr>
            </p:pic>
            <p:grpSp>
              <p:nvGrpSpPr>
                <p:cNvPr id="85" name="群組 84"/>
                <p:cNvGrpSpPr/>
                <p:nvPr/>
              </p:nvGrpSpPr>
              <p:grpSpPr>
                <a:xfrm rot="5400000">
                  <a:off x="8301901" y="3722254"/>
                  <a:ext cx="1987408" cy="267101"/>
                  <a:chOff x="8103476" y="3455619"/>
                  <a:chExt cx="872359" cy="747468"/>
                </a:xfrm>
              </p:grpSpPr>
              <p:sp>
                <p:nvSpPr>
                  <p:cNvPr id="86" name="橢圓 85"/>
                  <p:cNvSpPr/>
                  <p:nvPr/>
                </p:nvSpPr>
                <p:spPr>
                  <a:xfrm>
                    <a:off x="8103476" y="3477873"/>
                    <a:ext cx="872359" cy="725214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7" name="矩形 45"/>
                  <p:cNvSpPr/>
                  <p:nvPr/>
                </p:nvSpPr>
                <p:spPr>
                  <a:xfrm>
                    <a:off x="8417932" y="3455619"/>
                    <a:ext cx="220741" cy="47429"/>
                  </a:xfrm>
                  <a:custGeom>
                    <a:avLst/>
                    <a:gdLst>
                      <a:gd name="connsiteX0" fmla="*/ 0 w 346827"/>
                      <a:gd name="connsiteY0" fmla="*/ 0 h 46618"/>
                      <a:gd name="connsiteX1" fmla="*/ 346827 w 346827"/>
                      <a:gd name="connsiteY1" fmla="*/ 0 h 46618"/>
                      <a:gd name="connsiteX2" fmla="*/ 346827 w 346827"/>
                      <a:gd name="connsiteY2" fmla="*/ 46618 h 46618"/>
                      <a:gd name="connsiteX3" fmla="*/ 0 w 346827"/>
                      <a:gd name="connsiteY3" fmla="*/ 46618 h 46618"/>
                      <a:gd name="connsiteX4" fmla="*/ 0 w 346827"/>
                      <a:gd name="connsiteY4" fmla="*/ 0 h 46618"/>
                      <a:gd name="connsiteX0" fmla="*/ 24064 w 370891"/>
                      <a:gd name="connsiteY0" fmla="*/ 0 h 68676"/>
                      <a:gd name="connsiteX1" fmla="*/ 370891 w 370891"/>
                      <a:gd name="connsiteY1" fmla="*/ 0 h 68676"/>
                      <a:gd name="connsiteX2" fmla="*/ 370891 w 370891"/>
                      <a:gd name="connsiteY2" fmla="*/ 46618 h 68676"/>
                      <a:gd name="connsiteX3" fmla="*/ 0 w 370891"/>
                      <a:gd name="connsiteY3" fmla="*/ 68676 h 68676"/>
                      <a:gd name="connsiteX4" fmla="*/ 24064 w 370891"/>
                      <a:gd name="connsiteY4" fmla="*/ 0 h 68676"/>
                      <a:gd name="connsiteX0" fmla="*/ 20054 w 370891"/>
                      <a:gd name="connsiteY0" fmla="*/ 28074 h 68676"/>
                      <a:gd name="connsiteX1" fmla="*/ 370891 w 370891"/>
                      <a:gd name="connsiteY1" fmla="*/ 0 h 68676"/>
                      <a:gd name="connsiteX2" fmla="*/ 370891 w 370891"/>
                      <a:gd name="connsiteY2" fmla="*/ 46618 h 68676"/>
                      <a:gd name="connsiteX3" fmla="*/ 0 w 370891"/>
                      <a:gd name="connsiteY3" fmla="*/ 68676 h 68676"/>
                      <a:gd name="connsiteX4" fmla="*/ 20054 w 370891"/>
                      <a:gd name="connsiteY4" fmla="*/ 28074 h 68676"/>
                      <a:gd name="connsiteX0" fmla="*/ 20054 w 370891"/>
                      <a:gd name="connsiteY0" fmla="*/ 28074 h 68676"/>
                      <a:gd name="connsiteX1" fmla="*/ 370891 w 370891"/>
                      <a:gd name="connsiteY1" fmla="*/ 0 h 68676"/>
                      <a:gd name="connsiteX2" fmla="*/ 370891 w 370891"/>
                      <a:gd name="connsiteY2" fmla="*/ 60655 h 68676"/>
                      <a:gd name="connsiteX3" fmla="*/ 0 w 370891"/>
                      <a:gd name="connsiteY3" fmla="*/ 68676 h 68676"/>
                      <a:gd name="connsiteX4" fmla="*/ 20054 w 370891"/>
                      <a:gd name="connsiteY4" fmla="*/ 28074 h 68676"/>
                      <a:gd name="connsiteX0" fmla="*/ 20054 w 370891"/>
                      <a:gd name="connsiteY0" fmla="*/ 6016 h 46618"/>
                      <a:gd name="connsiteX1" fmla="*/ 368886 w 370891"/>
                      <a:gd name="connsiteY1" fmla="*/ 0 h 46618"/>
                      <a:gd name="connsiteX2" fmla="*/ 370891 w 370891"/>
                      <a:gd name="connsiteY2" fmla="*/ 38597 h 46618"/>
                      <a:gd name="connsiteX3" fmla="*/ 0 w 370891"/>
                      <a:gd name="connsiteY3" fmla="*/ 46618 h 46618"/>
                      <a:gd name="connsiteX4" fmla="*/ 20054 w 370891"/>
                      <a:gd name="connsiteY4" fmla="*/ 6016 h 46618"/>
                      <a:gd name="connsiteX0" fmla="*/ 20054 w 370891"/>
                      <a:gd name="connsiteY0" fmla="*/ 17476 h 58078"/>
                      <a:gd name="connsiteX1" fmla="*/ 368886 w 370891"/>
                      <a:gd name="connsiteY1" fmla="*/ 11460 h 58078"/>
                      <a:gd name="connsiteX2" fmla="*/ 370891 w 370891"/>
                      <a:gd name="connsiteY2" fmla="*/ 50057 h 58078"/>
                      <a:gd name="connsiteX3" fmla="*/ 0 w 370891"/>
                      <a:gd name="connsiteY3" fmla="*/ 58078 h 58078"/>
                      <a:gd name="connsiteX4" fmla="*/ 20054 w 370891"/>
                      <a:gd name="connsiteY4" fmla="*/ 17476 h 58078"/>
                      <a:gd name="connsiteX0" fmla="*/ 20054 w 370891"/>
                      <a:gd name="connsiteY0" fmla="*/ 24097 h 64699"/>
                      <a:gd name="connsiteX1" fmla="*/ 368886 w 370891"/>
                      <a:gd name="connsiteY1" fmla="*/ 18081 h 64699"/>
                      <a:gd name="connsiteX2" fmla="*/ 370891 w 370891"/>
                      <a:gd name="connsiteY2" fmla="*/ 56678 h 64699"/>
                      <a:gd name="connsiteX3" fmla="*/ 0 w 370891"/>
                      <a:gd name="connsiteY3" fmla="*/ 64699 h 64699"/>
                      <a:gd name="connsiteX4" fmla="*/ 20054 w 370891"/>
                      <a:gd name="connsiteY4" fmla="*/ 24097 h 64699"/>
                      <a:gd name="connsiteX0" fmla="*/ 20054 w 370891"/>
                      <a:gd name="connsiteY0" fmla="*/ 24097 h 64699"/>
                      <a:gd name="connsiteX1" fmla="*/ 368886 w 370891"/>
                      <a:gd name="connsiteY1" fmla="*/ 18081 h 64699"/>
                      <a:gd name="connsiteX2" fmla="*/ 370891 w 370891"/>
                      <a:gd name="connsiteY2" fmla="*/ 56678 h 64699"/>
                      <a:gd name="connsiteX3" fmla="*/ 0 w 370891"/>
                      <a:gd name="connsiteY3" fmla="*/ 64699 h 64699"/>
                      <a:gd name="connsiteX4" fmla="*/ 20054 w 370891"/>
                      <a:gd name="connsiteY4" fmla="*/ 24097 h 64699"/>
                      <a:gd name="connsiteX0" fmla="*/ 20054 w 370891"/>
                      <a:gd name="connsiteY0" fmla="*/ 24097 h 64699"/>
                      <a:gd name="connsiteX1" fmla="*/ 368886 w 370891"/>
                      <a:gd name="connsiteY1" fmla="*/ 18081 h 64699"/>
                      <a:gd name="connsiteX2" fmla="*/ 370891 w 370891"/>
                      <a:gd name="connsiteY2" fmla="*/ 56678 h 64699"/>
                      <a:gd name="connsiteX3" fmla="*/ 0 w 370891"/>
                      <a:gd name="connsiteY3" fmla="*/ 64699 h 64699"/>
                      <a:gd name="connsiteX4" fmla="*/ 20054 w 370891"/>
                      <a:gd name="connsiteY4" fmla="*/ 24097 h 64699"/>
                      <a:gd name="connsiteX0" fmla="*/ 0 w 382074"/>
                      <a:gd name="connsiteY0" fmla="*/ 24097 h 64699"/>
                      <a:gd name="connsiteX1" fmla="*/ 380069 w 382074"/>
                      <a:gd name="connsiteY1" fmla="*/ 18081 h 64699"/>
                      <a:gd name="connsiteX2" fmla="*/ 382074 w 382074"/>
                      <a:gd name="connsiteY2" fmla="*/ 56678 h 64699"/>
                      <a:gd name="connsiteX3" fmla="*/ 11183 w 382074"/>
                      <a:gd name="connsiteY3" fmla="*/ 64699 h 64699"/>
                      <a:gd name="connsiteX4" fmla="*/ 0 w 382074"/>
                      <a:gd name="connsiteY4" fmla="*/ 24097 h 64699"/>
                      <a:gd name="connsiteX0" fmla="*/ 0 w 382074"/>
                      <a:gd name="connsiteY0" fmla="*/ 18924 h 59526"/>
                      <a:gd name="connsiteX1" fmla="*/ 380069 w 382074"/>
                      <a:gd name="connsiteY1" fmla="*/ 12908 h 59526"/>
                      <a:gd name="connsiteX2" fmla="*/ 382074 w 382074"/>
                      <a:gd name="connsiteY2" fmla="*/ 51505 h 59526"/>
                      <a:gd name="connsiteX3" fmla="*/ 11183 w 382074"/>
                      <a:gd name="connsiteY3" fmla="*/ 59526 h 59526"/>
                      <a:gd name="connsiteX4" fmla="*/ 0 w 382074"/>
                      <a:gd name="connsiteY4" fmla="*/ 18924 h 59526"/>
                      <a:gd name="connsiteX0" fmla="*/ 0 w 382074"/>
                      <a:gd name="connsiteY0" fmla="*/ 14107 h 54709"/>
                      <a:gd name="connsiteX1" fmla="*/ 380070 w 382074"/>
                      <a:gd name="connsiteY1" fmla="*/ 15030 h 54709"/>
                      <a:gd name="connsiteX2" fmla="*/ 382074 w 382074"/>
                      <a:gd name="connsiteY2" fmla="*/ 46688 h 54709"/>
                      <a:gd name="connsiteX3" fmla="*/ 11183 w 382074"/>
                      <a:gd name="connsiteY3" fmla="*/ 54709 h 54709"/>
                      <a:gd name="connsiteX4" fmla="*/ 0 w 382074"/>
                      <a:gd name="connsiteY4" fmla="*/ 14107 h 5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2074" h="54709">
                        <a:moveTo>
                          <a:pt x="0" y="14107"/>
                        </a:moveTo>
                        <a:cubicBezTo>
                          <a:pt x="102391" y="5162"/>
                          <a:pt x="191603" y="-13044"/>
                          <a:pt x="380070" y="15030"/>
                        </a:cubicBezTo>
                        <a:cubicBezTo>
                          <a:pt x="380738" y="27896"/>
                          <a:pt x="381406" y="33822"/>
                          <a:pt x="382074" y="46688"/>
                        </a:cubicBezTo>
                        <a:cubicBezTo>
                          <a:pt x="244562" y="35484"/>
                          <a:pt x="134812" y="33530"/>
                          <a:pt x="11183" y="54709"/>
                        </a:cubicBezTo>
                        <a:lnTo>
                          <a:pt x="0" y="14107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28575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grpSp>
        <p:nvGrpSpPr>
          <p:cNvPr id="7" name="群組 6"/>
          <p:cNvGrpSpPr/>
          <p:nvPr/>
        </p:nvGrpSpPr>
        <p:grpSpPr>
          <a:xfrm>
            <a:off x="1179278" y="2195768"/>
            <a:ext cx="1012286" cy="594548"/>
            <a:chOff x="5163463" y="4448456"/>
            <a:chExt cx="2653894" cy="1784715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463" y="4448456"/>
              <a:ext cx="2653894" cy="1784715"/>
            </a:xfrm>
            <a:prstGeom prst="rect">
              <a:avLst/>
            </a:prstGeom>
          </p:spPr>
        </p:pic>
        <p:sp>
          <p:nvSpPr>
            <p:cNvPr id="101" name="橢圓 100"/>
            <p:cNvSpPr/>
            <p:nvPr/>
          </p:nvSpPr>
          <p:spPr>
            <a:xfrm>
              <a:off x="5929163" y="4585726"/>
              <a:ext cx="177416" cy="17557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橢圓 101"/>
            <p:cNvSpPr/>
            <p:nvPr/>
          </p:nvSpPr>
          <p:spPr>
            <a:xfrm>
              <a:off x="6933189" y="5579228"/>
              <a:ext cx="177416" cy="175570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橢圓 102"/>
            <p:cNvSpPr/>
            <p:nvPr/>
          </p:nvSpPr>
          <p:spPr>
            <a:xfrm>
              <a:off x="5527976" y="5568997"/>
              <a:ext cx="177416" cy="175570"/>
            </a:xfrm>
            <a:prstGeom prst="ellipse">
              <a:avLst/>
            </a:prstGeom>
            <a:solidFill>
              <a:srgbClr val="FF9933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橢圓 103"/>
            <p:cNvSpPr/>
            <p:nvPr/>
          </p:nvSpPr>
          <p:spPr>
            <a:xfrm>
              <a:off x="7539179" y="4980874"/>
              <a:ext cx="177416" cy="17557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9" name="圖片 11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74" y="4039347"/>
            <a:ext cx="1098079" cy="714324"/>
          </a:xfrm>
          <a:prstGeom prst="rect">
            <a:avLst/>
          </a:prstGeom>
        </p:spPr>
      </p:pic>
      <p:grpSp>
        <p:nvGrpSpPr>
          <p:cNvPr id="122" name="群組 121"/>
          <p:cNvGrpSpPr/>
          <p:nvPr/>
        </p:nvGrpSpPr>
        <p:grpSpPr>
          <a:xfrm>
            <a:off x="10241608" y="661038"/>
            <a:ext cx="1137192" cy="806112"/>
            <a:chOff x="7960359" y="1224025"/>
            <a:chExt cx="1137192" cy="806112"/>
          </a:xfrm>
        </p:grpSpPr>
        <p:pic>
          <p:nvPicPr>
            <p:cNvPr id="120" name="圖片 119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359" y="1224025"/>
              <a:ext cx="689611" cy="793083"/>
            </a:xfrm>
            <a:prstGeom prst="rect">
              <a:avLst/>
            </a:prstGeom>
          </p:spPr>
        </p:pic>
        <p:pic>
          <p:nvPicPr>
            <p:cNvPr id="121" name="圖片 12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503" y="1231066"/>
              <a:ext cx="495048" cy="799071"/>
            </a:xfrm>
            <a:prstGeom prst="rect">
              <a:avLst/>
            </a:prstGeom>
          </p:spPr>
        </p:pic>
      </p:grpSp>
      <p:pic>
        <p:nvPicPr>
          <p:cNvPr id="127" name="圖片 126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18946" r="19933" b="16833"/>
          <a:stretch/>
        </p:blipFill>
        <p:spPr>
          <a:xfrm>
            <a:off x="7542930" y="4723377"/>
            <a:ext cx="2151071" cy="1019976"/>
          </a:xfrm>
          <a:prstGeom prst="rect">
            <a:avLst/>
          </a:prstGeom>
        </p:spPr>
      </p:pic>
      <p:grpSp>
        <p:nvGrpSpPr>
          <p:cNvPr id="136" name="群組 135"/>
          <p:cNvGrpSpPr/>
          <p:nvPr/>
        </p:nvGrpSpPr>
        <p:grpSpPr>
          <a:xfrm>
            <a:off x="7418743" y="2295012"/>
            <a:ext cx="2116488" cy="1757479"/>
            <a:chOff x="9474110" y="574713"/>
            <a:chExt cx="2357401" cy="2195258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62" t="3476" r="2246" b="65740"/>
            <a:stretch/>
          </p:blipFill>
          <p:spPr>
            <a:xfrm rot="2953959">
              <a:off x="9532442" y="932841"/>
              <a:ext cx="682822" cy="799485"/>
            </a:xfrm>
            <a:prstGeom prst="snip2DiagRect">
              <a:avLst>
                <a:gd name="adj1" fmla="val 0"/>
                <a:gd name="adj2" fmla="val 36935"/>
              </a:avLst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65" t="33300" r="3130" b="35916"/>
            <a:stretch/>
          </p:blipFill>
          <p:spPr>
            <a:xfrm rot="18623340" flipH="1">
              <a:off x="11067147" y="899930"/>
              <a:ext cx="695414" cy="833314"/>
            </a:xfrm>
            <a:prstGeom prst="snip2DiagRect">
              <a:avLst>
                <a:gd name="adj1" fmla="val 0"/>
                <a:gd name="adj2" fmla="val 36935"/>
              </a:avLst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3300" y="1172409"/>
              <a:ext cx="1397240" cy="698620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951" y="1473260"/>
              <a:ext cx="1298740" cy="1296711"/>
            </a:xfrm>
            <a:prstGeom prst="rect">
              <a:avLst/>
            </a:prstGeom>
          </p:spPr>
        </p:pic>
        <p:pic>
          <p:nvPicPr>
            <p:cNvPr id="128" name="圖片 127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338" y="574713"/>
              <a:ext cx="1015281" cy="507641"/>
            </a:xfrm>
            <a:prstGeom prst="rect">
              <a:avLst/>
            </a:prstGeom>
          </p:spPr>
        </p:pic>
      </p:grpSp>
      <p:grpSp>
        <p:nvGrpSpPr>
          <p:cNvPr id="134" name="群組 133"/>
          <p:cNvGrpSpPr/>
          <p:nvPr/>
        </p:nvGrpSpPr>
        <p:grpSpPr>
          <a:xfrm>
            <a:off x="2983333" y="5640675"/>
            <a:ext cx="1138760" cy="820570"/>
            <a:chOff x="2983333" y="5640675"/>
            <a:chExt cx="1138760" cy="820570"/>
          </a:xfrm>
        </p:grpSpPr>
        <p:grpSp>
          <p:nvGrpSpPr>
            <p:cNvPr id="113" name="群組 112"/>
            <p:cNvGrpSpPr/>
            <p:nvPr/>
          </p:nvGrpSpPr>
          <p:grpSpPr>
            <a:xfrm rot="20409699">
              <a:off x="3844733" y="5640676"/>
              <a:ext cx="277360" cy="787305"/>
              <a:chOff x="7658217" y="900831"/>
              <a:chExt cx="923407" cy="2710639"/>
            </a:xfrm>
          </p:grpSpPr>
          <p:pic>
            <p:nvPicPr>
              <p:cNvPr id="114" name="圖片 113"/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2736" b="38915" l="61091" r="95636">
                            <a14:foregroundMark x1="73182" y1="27830" x2="73182" y2="27830"/>
                            <a14:foregroundMark x1="70545" y1="28774" x2="87000" y2="28302"/>
                            <a14:backgroundMark x1="67636" y1="25943" x2="67636" y2="25943"/>
                            <a14:backgroundMark x1="66909" y1="25943" x2="66909" y2="25943"/>
                            <a14:backgroundMark x1="67455" y1="29717" x2="67455" y2="29717"/>
                            <a14:backgroundMark x1="66727" y1="29953" x2="66727" y2="29953"/>
                            <a14:backgroundMark x1="67000" y1="29953" x2="67000" y2="29953"/>
                            <a14:backgroundMark x1="68061" y1="33084" x2="68061" y2="330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691" t="15145" r="7649" b="60382"/>
              <a:stretch/>
            </p:blipFill>
            <p:spPr>
              <a:xfrm rot="16200000">
                <a:off x="6764601" y="1794447"/>
                <a:ext cx="2710639" cy="923407"/>
              </a:xfrm>
              <a:prstGeom prst="rect">
                <a:avLst/>
              </a:prstGeom>
            </p:spPr>
          </p:pic>
          <p:sp>
            <p:nvSpPr>
              <p:cNvPr id="115" name="矩形 114"/>
              <p:cNvSpPr/>
              <p:nvPr/>
            </p:nvSpPr>
            <p:spPr>
              <a:xfrm>
                <a:off x="8188587" y="1856658"/>
                <a:ext cx="62543" cy="49860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6" name="群組 115"/>
            <p:cNvGrpSpPr/>
            <p:nvPr/>
          </p:nvGrpSpPr>
          <p:grpSpPr>
            <a:xfrm rot="409232">
              <a:off x="2983333" y="5640675"/>
              <a:ext cx="277360" cy="787305"/>
              <a:chOff x="7658217" y="900831"/>
              <a:chExt cx="923407" cy="2710639"/>
            </a:xfrm>
          </p:grpSpPr>
          <p:pic>
            <p:nvPicPr>
              <p:cNvPr id="117" name="圖片 116"/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2736" b="38915" l="61091" r="95636">
                            <a14:foregroundMark x1="73182" y1="27830" x2="73182" y2="27830"/>
                            <a14:foregroundMark x1="70545" y1="28774" x2="87000" y2="28302"/>
                            <a14:backgroundMark x1="67636" y1="25943" x2="67636" y2="25943"/>
                            <a14:backgroundMark x1="66909" y1="25943" x2="66909" y2="25943"/>
                            <a14:backgroundMark x1="67455" y1="29717" x2="67455" y2="29717"/>
                            <a14:backgroundMark x1="66727" y1="29953" x2="66727" y2="29953"/>
                            <a14:backgroundMark x1="67000" y1="29953" x2="67000" y2="29953"/>
                            <a14:backgroundMark x1="68061" y1="33084" x2="68061" y2="330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691" t="15145" r="7649" b="60382"/>
              <a:stretch/>
            </p:blipFill>
            <p:spPr>
              <a:xfrm rot="16200000">
                <a:off x="6764601" y="1794447"/>
                <a:ext cx="2710639" cy="923407"/>
              </a:xfrm>
              <a:prstGeom prst="rect">
                <a:avLst/>
              </a:prstGeom>
            </p:spPr>
          </p:pic>
          <p:sp>
            <p:nvSpPr>
              <p:cNvPr id="118" name="矩形 117"/>
              <p:cNvSpPr/>
              <p:nvPr/>
            </p:nvSpPr>
            <p:spPr>
              <a:xfrm>
                <a:off x="8188587" y="1856658"/>
                <a:ext cx="62543" cy="49860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1" name="群組 130"/>
            <p:cNvGrpSpPr/>
            <p:nvPr/>
          </p:nvGrpSpPr>
          <p:grpSpPr>
            <a:xfrm rot="19477294">
              <a:off x="3463089" y="5673940"/>
              <a:ext cx="277360" cy="787305"/>
              <a:chOff x="7658217" y="900831"/>
              <a:chExt cx="923407" cy="2710639"/>
            </a:xfrm>
          </p:grpSpPr>
          <p:pic>
            <p:nvPicPr>
              <p:cNvPr id="132" name="圖片 131"/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2736" b="38915" l="61091" r="95636">
                            <a14:foregroundMark x1="73182" y1="27830" x2="73182" y2="27830"/>
                            <a14:foregroundMark x1="70545" y1="28774" x2="87000" y2="28302"/>
                            <a14:backgroundMark x1="67636" y1="25943" x2="67636" y2="25943"/>
                            <a14:backgroundMark x1="66909" y1="25943" x2="66909" y2="25943"/>
                            <a14:backgroundMark x1="67455" y1="29717" x2="67455" y2="29717"/>
                            <a14:backgroundMark x1="66727" y1="29953" x2="66727" y2="29953"/>
                            <a14:backgroundMark x1="67000" y1="29953" x2="67000" y2="29953"/>
                            <a14:backgroundMark x1="68061" y1="33084" x2="68061" y2="330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691" t="15145" r="7649" b="60382"/>
              <a:stretch/>
            </p:blipFill>
            <p:spPr>
              <a:xfrm rot="16200000">
                <a:off x="6764601" y="1794447"/>
                <a:ext cx="2710639" cy="923407"/>
              </a:xfrm>
              <a:prstGeom prst="rect">
                <a:avLst/>
              </a:prstGeom>
            </p:spPr>
          </p:pic>
          <p:sp>
            <p:nvSpPr>
              <p:cNvPr id="133" name="矩形 132"/>
              <p:cNvSpPr/>
              <p:nvPr/>
            </p:nvSpPr>
            <p:spPr>
              <a:xfrm>
                <a:off x="8188587" y="1856658"/>
                <a:ext cx="62543" cy="49860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38" name="圖片 137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0" b="10176"/>
          <a:stretch/>
        </p:blipFill>
        <p:spPr>
          <a:xfrm>
            <a:off x="4633684" y="530210"/>
            <a:ext cx="1571505" cy="970473"/>
          </a:xfrm>
          <a:prstGeom prst="rect">
            <a:avLst/>
          </a:prstGeom>
        </p:spPr>
      </p:pic>
      <p:sp>
        <p:nvSpPr>
          <p:cNvPr id="140" name="文字方塊 139"/>
          <p:cNvSpPr txBox="1"/>
          <p:nvPr/>
        </p:nvSpPr>
        <p:spPr>
          <a:xfrm>
            <a:off x="7371325" y="5894457"/>
            <a:ext cx="216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 Analyses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230184" y="1725369"/>
            <a:ext cx="187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Blood Separation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2377462" y="1725369"/>
            <a:ext cx="168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PBMCs Culture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363929" y="1725369"/>
            <a:ext cx="239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Antibody Pre-screening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7070412" y="1728622"/>
            <a:ext cx="21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CDNA Construction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9616292" y="1706542"/>
            <a:ext cx="203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PCR Amplification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Variable Region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右彎箭號 146"/>
          <p:cNvSpPr/>
          <p:nvPr/>
        </p:nvSpPr>
        <p:spPr>
          <a:xfrm rot="16200000" flipH="1">
            <a:off x="6450893" y="3007078"/>
            <a:ext cx="634070" cy="1419671"/>
          </a:xfrm>
          <a:prstGeom prst="bentArrow">
            <a:avLst>
              <a:gd name="adj1" fmla="val 15023"/>
              <a:gd name="adj2" fmla="val 17474"/>
              <a:gd name="adj3" fmla="val 43879"/>
              <a:gd name="adj4" fmla="val 27508"/>
            </a:avLst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7706037" y="4081273"/>
            <a:ext cx="141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ScFv Library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向右箭號 148"/>
          <p:cNvSpPr/>
          <p:nvPr/>
        </p:nvSpPr>
        <p:spPr>
          <a:xfrm>
            <a:off x="2102601" y="1100831"/>
            <a:ext cx="356514" cy="216511"/>
          </a:xfrm>
          <a:prstGeom prst="rightArrow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向右箭號 149"/>
          <p:cNvSpPr/>
          <p:nvPr/>
        </p:nvSpPr>
        <p:spPr>
          <a:xfrm>
            <a:off x="4066409" y="1100831"/>
            <a:ext cx="356514" cy="216511"/>
          </a:xfrm>
          <a:prstGeom prst="rightArrow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向右箭號 150"/>
          <p:cNvSpPr/>
          <p:nvPr/>
        </p:nvSpPr>
        <p:spPr>
          <a:xfrm>
            <a:off x="6373004" y="1097995"/>
            <a:ext cx="356514" cy="216511"/>
          </a:xfrm>
          <a:prstGeom prst="rightArrow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向右箭號 151"/>
          <p:cNvSpPr/>
          <p:nvPr/>
        </p:nvSpPr>
        <p:spPr>
          <a:xfrm>
            <a:off x="9571415" y="1097994"/>
            <a:ext cx="356514" cy="216511"/>
          </a:xfrm>
          <a:prstGeom prst="rightArrow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向右箭號 152"/>
          <p:cNvSpPr/>
          <p:nvPr/>
        </p:nvSpPr>
        <p:spPr>
          <a:xfrm rot="7620815">
            <a:off x="9377128" y="2329047"/>
            <a:ext cx="423012" cy="219697"/>
          </a:xfrm>
          <a:prstGeom prst="rightArrow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向右箭號 153"/>
          <p:cNvSpPr/>
          <p:nvPr/>
        </p:nvSpPr>
        <p:spPr>
          <a:xfrm rot="9146467" flipH="1">
            <a:off x="9802126" y="5122442"/>
            <a:ext cx="386838" cy="213230"/>
          </a:xfrm>
          <a:prstGeom prst="rightArrow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10419904" y="3555123"/>
            <a:ext cx="133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867" y="4489538"/>
            <a:ext cx="1535393" cy="991722"/>
          </a:xfrm>
          <a:prstGeom prst="rect">
            <a:avLst/>
          </a:prstGeom>
        </p:spPr>
      </p:pic>
      <p:sp>
        <p:nvSpPr>
          <p:cNvPr id="123" name="向右箭號 122"/>
          <p:cNvSpPr/>
          <p:nvPr/>
        </p:nvSpPr>
        <p:spPr>
          <a:xfrm rot="5400000" flipH="1">
            <a:off x="10922938" y="3970070"/>
            <a:ext cx="357401" cy="234336"/>
          </a:xfrm>
          <a:prstGeom prst="rightArrow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6131194" y="3051563"/>
            <a:ext cx="141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 Input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右彎箭號 128"/>
          <p:cNvSpPr/>
          <p:nvPr/>
        </p:nvSpPr>
        <p:spPr>
          <a:xfrm rot="10800000" flipH="1">
            <a:off x="4701810" y="4788433"/>
            <a:ext cx="2775954" cy="790945"/>
          </a:xfrm>
          <a:prstGeom prst="bentArrow">
            <a:avLst>
              <a:gd name="adj1" fmla="val 11087"/>
              <a:gd name="adj2" fmla="val 20491"/>
              <a:gd name="adj3" fmla="val 39968"/>
              <a:gd name="adj4" fmla="val 21371"/>
            </a:avLst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826632" y="5440228"/>
            <a:ext cx="231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Clones Output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9887380" y="5513340"/>
            <a:ext cx="240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Optimization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862661" y="3399871"/>
            <a:ext cx="148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Biopanning</a:t>
            </a:r>
          </a:p>
          <a:p>
            <a:pPr algn="ctr"/>
            <a:r>
              <a:rPr lang="en-US" altLang="zh-TW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(4-5 Rounds)</a:t>
            </a:r>
            <a:endParaRPr lang="zh-TW" altLang="en-US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6" name="圖片 15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334" y="599133"/>
            <a:ext cx="1076896" cy="1076896"/>
          </a:xfrm>
          <a:prstGeom prst="rect">
            <a:avLst/>
          </a:prstGeom>
        </p:spPr>
      </p:pic>
      <p:pic>
        <p:nvPicPr>
          <p:cNvPr id="157" name="圖片 156"/>
          <p:cNvPicPr>
            <a:picLocks noChangeAspect="1"/>
          </p:cNvPicPr>
          <p:nvPr/>
        </p:nvPicPr>
        <p:blipFill rotWithShape="1"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95" b="98730" l="24512" r="75879">
                        <a14:foregroundMark x1="50391" y1="53809" x2="50195" y2="54004"/>
                        <a14:foregroundMark x1="41016" y1="23438" x2="41016" y2="23438"/>
                        <a14:foregroundMark x1="41016" y1="23438" x2="41016" y2="23438"/>
                        <a14:foregroundMark x1="41016" y1="23145" x2="41016" y2="23145"/>
                        <a14:foregroundMark x1="41699" y1="24023" x2="41699" y2="24023"/>
                        <a14:foregroundMark x1="49609" y1="24512" x2="49609" y2="24805"/>
                        <a14:foregroundMark x1="50000" y1="22754" x2="50000" y2="23047"/>
                        <a14:foregroundMark x1="56641" y1="24805" x2="56641" y2="24805"/>
                        <a14:foregroundMark x1="56836" y1="23438" x2="56836" y2="24121"/>
                        <a14:foregroundMark x1="53027" y1="52637" x2="53027" y2="52637"/>
                        <a14:foregroundMark x1="39355" y1="52637" x2="39355" y2="52637"/>
                        <a14:foregroundMark x1="45605" y1="54883" x2="45703" y2="5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11" t="-1507" r="24686" b="1507"/>
          <a:stretch/>
        </p:blipFill>
        <p:spPr>
          <a:xfrm>
            <a:off x="782469" y="187965"/>
            <a:ext cx="818735" cy="15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0.17877 0.0030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798703"/>
              </p:ext>
            </p:extLst>
          </p:nvPr>
        </p:nvGraphicFramePr>
        <p:xfrm>
          <a:off x="2187497" y="165100"/>
          <a:ext cx="7817006" cy="4939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10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492nm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ratio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single-clone phage ELISA.  Clone 757 has the highest ratio of HBsAg/HSA, and clone 242 has the highest ratio of HBsAg/BSA and HBsAg/N. (HSA: 100 ng human serum albumin/well; BSA: 100 ng bovine serum albumin/well; N: negative, no protein coated) 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8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/>
        </p:nvSpPr>
        <p:spPr>
          <a:xfrm>
            <a:off x="0" y="5743517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11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of positive clones from 2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3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round of panning were sequenced. Framework regions and CDRs were analyzed by using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AbYsis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47697" y="269567"/>
            <a:ext cx="11045291" cy="4616648"/>
            <a:chOff x="1066195" y="207922"/>
            <a:chExt cx="11045291" cy="4616648"/>
          </a:xfrm>
        </p:grpSpPr>
        <p:grpSp>
          <p:nvGrpSpPr>
            <p:cNvPr id="3" name="群組 2"/>
            <p:cNvGrpSpPr/>
            <p:nvPr/>
          </p:nvGrpSpPr>
          <p:grpSpPr>
            <a:xfrm>
              <a:off x="1066195" y="207922"/>
              <a:ext cx="11045291" cy="4616648"/>
              <a:chOff x="871620" y="131624"/>
              <a:chExt cx="11045291" cy="4616648"/>
            </a:xfrm>
          </p:grpSpPr>
          <p:sp>
            <p:nvSpPr>
              <p:cNvPr id="5" name="文字方塊 4"/>
              <p:cNvSpPr txBox="1"/>
              <p:nvPr/>
            </p:nvSpPr>
            <p:spPr>
              <a:xfrm>
                <a:off x="871620" y="131624"/>
                <a:ext cx="11045291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TW" dirty="0" smtClean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algn="ctr"/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                         10         </a:t>
                </a:r>
                <a:r>
                  <a:rPr lang="en-US" altLang="zh-TW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20         30         40         50             </a:t>
                </a:r>
              </a:p>
              <a:p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82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(HS#2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Pan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2</a:t>
                </a:r>
                <a:r>
                  <a:rPr lang="en-US" altLang="zh-TW" b="1" baseline="30000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nd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en-US" altLang="zh-TW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sz="110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GHGMDDWGQG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TTVIVSS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</a:rPr>
                  <a:t>AST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</a:rPr>
                  <a:t>KGPKL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Courier New" panose="02070309020205020404" pitchFamily="49" charset="0"/>
                  </a:rPr>
                  <a:t>EEGEF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Courier New" panose="02070309020205020404" pitchFamily="49" charset="0"/>
                  </a:rPr>
                  <a:t>SEARV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DIQMT QSPSSLSASV </a:t>
                </a:r>
                <a:endPara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242 (HS#2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Pan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3</a:t>
                </a:r>
                <a:r>
                  <a:rPr lang="en-US" altLang="zh-TW" b="1" baseline="30000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rd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sz="1100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GHGMDDWGQG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TTVIVSS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</a:rPr>
                  <a:t>AST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</a:rPr>
                  <a:t>KGPKL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Courier New" panose="02070309020205020404" pitchFamily="49" charset="0"/>
                  </a:rPr>
                  <a:t>EEGEF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Courier New" panose="02070309020205020404" pitchFamily="49" charset="0"/>
                  </a:rPr>
                  <a:t>SEARV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DIQMT QSPSSLSASV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2436 (HS#2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Pan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3</a:t>
                </a:r>
                <a:r>
                  <a:rPr lang="en-US" altLang="zh-TW" b="1" baseline="30000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rd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 </a:t>
                </a:r>
                <a:r>
                  <a:rPr lang="en-US" altLang="zh-TW" sz="1100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GHGMDDWGQG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TTVIVSS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</a:rPr>
                  <a:t>AST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</a:rPr>
                  <a:t>KGPKL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Courier New" panose="02070309020205020404" pitchFamily="49" charset="0"/>
                  </a:rPr>
                  <a:t>EEGEF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Courier New" panose="02070309020205020404" pitchFamily="49" charset="0"/>
                  </a:rPr>
                  <a:t>SEARV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DIQMT QSPSSLSASV </a:t>
                </a:r>
              </a:p>
              <a:p>
                <a:pPr algn="ctr"/>
                <a:endParaRPr lang="en-US" altLang="zh-TW" sz="240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algn="ctr"/>
                <a:endParaRPr lang="zh-TW" altLang="en-US" sz="80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algn="ctr"/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                           60         70         80         90        100            </a:t>
                </a:r>
              </a:p>
              <a:p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82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(HS#2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Pan 2 </a:t>
                </a:r>
                <a:r>
                  <a:rPr lang="en-US" altLang="zh-TW" b="1" baseline="30000" dirty="0" err="1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nd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sz="1100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GDRVTITCRA S</a:t>
                </a:r>
                <a:r>
                  <a:rPr lang="en-US" altLang="zh-TW" b="1" dirty="0" smtClean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QGIRND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LGW YQQKPGKAPK RLIY</a:t>
                </a:r>
                <a:r>
                  <a:rPr lang="en-US" altLang="zh-TW" b="1" dirty="0" smtClean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AAS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SLQ SGVPSRFSGS </a:t>
                </a:r>
              </a:p>
              <a:p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242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(HS#2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Pan 3 </a:t>
                </a:r>
                <a:r>
                  <a:rPr lang="en-US" altLang="zh-TW" b="1" baseline="30000" dirty="0" err="1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rd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 </a:t>
                </a:r>
                <a:r>
                  <a:rPr lang="en-US" altLang="zh-TW" sz="1100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GDRVTITCRA S</a:t>
                </a:r>
                <a:r>
                  <a:rPr lang="en-US" altLang="zh-TW" b="1" dirty="0" smtClean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QGIRND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LGW YQQKPGKAPK RLIY</a:t>
                </a:r>
                <a:r>
                  <a:rPr lang="en-US" altLang="zh-TW" b="1" dirty="0" smtClean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AAS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SLQ SGVPSRFSGS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2436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(HS#2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Pan 3 </a:t>
                </a:r>
                <a:r>
                  <a:rPr lang="en-US" altLang="zh-TW" b="1" baseline="30000" dirty="0" err="1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rd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 </a:t>
                </a:r>
                <a:r>
                  <a:rPr lang="en-US" altLang="zh-TW" sz="1100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GDRVTITCRA S</a:t>
                </a:r>
                <a:r>
                  <a:rPr lang="en-US" altLang="zh-TW" b="1" dirty="0" smtClean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QGIRND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LGW YQQKPGKAPK RLIY</a:t>
                </a:r>
                <a:r>
                  <a:rPr lang="en-US" altLang="zh-TW" b="1" dirty="0" smtClean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AAS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SLQ SGVPSRFSGS</a:t>
                </a:r>
              </a:p>
              <a:p>
                <a:pPr algn="ctr"/>
                <a:endParaRPr lang="en-US" altLang="zh-TW" sz="14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endParaRPr lang="en-US" altLang="zh-TW" sz="1400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zh-TW" altLang="en-US" dirty="0" smtClean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           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110        </a:t>
                </a:r>
                <a:r>
                  <a:rPr lang="en-US" altLang="zh-TW" dirty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120        130        140       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154       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82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(HS#2 Pan 2 </a:t>
                </a:r>
                <a:r>
                  <a:rPr lang="en-US" altLang="zh-TW" b="1" baseline="3000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nd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en-US" altLang="zh-TW" sz="110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sz="110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GSGTEFTLTI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SSLQPEDFAT YYC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LQYNNYP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WT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FGQGTKVE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IKRT</a:t>
                </a:r>
                <a:r>
                  <a:rPr lang="en-US" altLang="zh-TW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</a:rPr>
                  <a:t>VAAPSVF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AAA </a:t>
                </a:r>
                <a:endPara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242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(HS#2 Pan 3 </a:t>
                </a:r>
                <a:r>
                  <a:rPr lang="en-US" altLang="zh-TW" b="1" baseline="3000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rd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en-US" altLang="zh-TW" sz="1100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</a:t>
                </a:r>
                <a:r>
                  <a:rPr lang="en-US" altLang="zh-TW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GSGTEFTLTI SSLQPEDFAT YYC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LQYNNYP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WT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FGQGTKVE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IKRT</a:t>
                </a:r>
                <a:r>
                  <a:rPr lang="en-US" altLang="zh-TW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</a:rPr>
                  <a:t>VAAPSVF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AAA</a:t>
                </a:r>
                <a:endPara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2436 </a:t>
                </a:r>
                <a:r>
                  <a:rPr lang="en-US" altLang="zh-TW" b="1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(HS#2 Pan 3 </a:t>
                </a:r>
                <a:r>
                  <a:rPr lang="en-US" altLang="zh-TW" b="1" baseline="30000" dirty="0" err="1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rd</a:t>
                </a:r>
                <a:r>
                  <a:rPr lang="en-US" altLang="zh-TW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en-US" altLang="zh-TW" sz="1100" b="1" dirty="0" smtClean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GSGTEFTLTI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SSLQPEDFAT YYC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LQYNNYP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</a:rPr>
                  <a:t>WT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FGQGTKVE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IKRT</a:t>
                </a:r>
                <a:r>
                  <a:rPr lang="en-US" altLang="zh-TW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</a:rPr>
                  <a:t>VAAPSVF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AAA</a:t>
                </a:r>
                <a:endPara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7495379" y="134741"/>
                <a:ext cx="1457027" cy="316762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bg1"/>
                    </a:solidFill>
                  </a:rPr>
                  <a:t>Linker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497568" y="1760024"/>
                <a:ext cx="835819" cy="30592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 smtClean="0">
                    <a:solidFill>
                      <a:schemeClr val="bg1"/>
                    </a:solidFill>
                  </a:rPr>
                  <a:t>CDR1</a:t>
                </a:r>
                <a:endParaRPr lang="zh-TW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900016" y="1754094"/>
                <a:ext cx="405252" cy="307041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858705" y="1760024"/>
                <a:ext cx="1638863" cy="3011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-----LFR1-----61</a:t>
                </a:r>
                <a:endParaRPr lang="zh-TW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955631" y="142983"/>
                <a:ext cx="2250754" cy="3039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3</a:t>
                </a:r>
                <a:r>
                  <a:rPr lang="en-US" altLang="zh-TW" dirty="0"/>
                  <a:t>6</a:t>
                </a:r>
                <a:r>
                  <a:rPr lang="en-US" altLang="zh-TW" dirty="0" smtClean="0"/>
                  <a:t>---------LFR1----------</a:t>
                </a:r>
                <a:endParaRPr lang="zh-TW" altLang="en-US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333387" y="1754095"/>
                <a:ext cx="2566629" cy="3054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68---------LFR2---------83</a:t>
                </a:r>
                <a:endParaRPr lang="zh-TW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216156" y="134740"/>
                <a:ext cx="2057526" cy="30795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Uncompleted VH</a:t>
                </a:r>
                <a:endParaRPr lang="zh-TW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7240713" y="3269735"/>
                <a:ext cx="1365252" cy="32448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 smtClean="0">
                    <a:solidFill>
                      <a:schemeClr val="bg1"/>
                    </a:solidFill>
                  </a:rPr>
                  <a:t>VL-CDR3</a:t>
                </a:r>
                <a:endParaRPr lang="zh-TW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312359" y="1752669"/>
                <a:ext cx="1938685" cy="3068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87-------LFR3-------</a:t>
                </a:r>
                <a:endParaRPr lang="zh-TW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875511" y="3269734"/>
                <a:ext cx="3365202" cy="3244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----------------LFR3-----------------123</a:t>
                </a:r>
                <a:endParaRPr lang="zh-TW" altLang="en-US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605964" y="3269736"/>
                <a:ext cx="1706435" cy="3244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------LFR4----144</a:t>
                </a:r>
                <a:endParaRPr lang="zh-TW" altLang="en-US" dirty="0"/>
              </a:p>
            </p:txBody>
          </p:sp>
          <p:sp>
            <p:nvSpPr>
              <p:cNvPr id="2" name="文字方塊 1"/>
              <p:cNvSpPr txBox="1"/>
              <p:nvPr/>
            </p:nvSpPr>
            <p:spPr>
              <a:xfrm>
                <a:off x="8813983" y="1765528"/>
                <a:ext cx="585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solidFill>
                      <a:schemeClr val="bg1"/>
                    </a:solidFill>
                  </a:rPr>
                  <a:t>CDR2</a:t>
                </a:r>
                <a:endParaRPr lang="zh-TW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10506975" y="3346033"/>
              <a:ext cx="978676" cy="32448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</a:t>
              </a:r>
              <a:r>
                <a:rPr lang="el-GR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κ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051571" y="208707"/>
              <a:ext cx="359160" cy="31909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000118" y="243810"/>
              <a:ext cx="4620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NcoI</a:t>
              </a:r>
              <a:endParaRPr lang="zh-TW" altLang="en-US" sz="1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1485652" y="3344094"/>
              <a:ext cx="410278" cy="3264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1427203" y="3353417"/>
              <a:ext cx="527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i="1" dirty="0" smtClean="0">
                  <a:solidFill>
                    <a:schemeClr val="bg1"/>
                  </a:solidFill>
                </a:rPr>
                <a:t>NotI</a:t>
              </a:r>
              <a:endParaRPr lang="zh-TW" alt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481390" y="211022"/>
              <a:ext cx="1218167" cy="311066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IgG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73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方塊 21"/>
          <p:cNvSpPr txBox="1"/>
          <p:nvPr/>
        </p:nvSpPr>
        <p:spPr>
          <a:xfrm>
            <a:off x="0" y="5839481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12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of full-length positive clone from 3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round of panning were sequenced. And clone 5225 lacks 2 aa at position 251 and 255.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0" y="523601"/>
            <a:ext cx="12658381" cy="4931985"/>
            <a:chOff x="0" y="338406"/>
            <a:chExt cx="12658381" cy="4931985"/>
          </a:xfrm>
        </p:grpSpPr>
        <p:grpSp>
          <p:nvGrpSpPr>
            <p:cNvPr id="8" name="群組 7"/>
            <p:cNvGrpSpPr/>
            <p:nvPr/>
          </p:nvGrpSpPr>
          <p:grpSpPr>
            <a:xfrm>
              <a:off x="0" y="338406"/>
              <a:ext cx="12658381" cy="4931985"/>
              <a:chOff x="0" y="-7560"/>
              <a:chExt cx="12658381" cy="4931985"/>
            </a:xfrm>
          </p:grpSpPr>
          <p:sp>
            <p:nvSpPr>
              <p:cNvPr id="4" name="文字方塊 3"/>
              <p:cNvSpPr txBox="1"/>
              <p:nvPr/>
            </p:nvSpPr>
            <p:spPr>
              <a:xfrm>
                <a:off x="0" y="0"/>
                <a:ext cx="12658381" cy="492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    </a:t>
                </a:r>
              </a:p>
              <a:p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   10         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20         30         40         </a:t>
                </a:r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50</a:t>
                </a:r>
                <a:r>
                  <a:rPr lang="zh-TW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zh-TW" altLang="en-US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</a:t>
                </a:r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60         70           </a:t>
                </a:r>
                <a:endPara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5225 scFv  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GHGGGAAVGV WGGLVQPGWS LRLSCTTS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GF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TFGDYA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MSWV RQAPGKGLEW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VGF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IRSKLYG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GTT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EYAASVK</a:t>
                </a:r>
                <a:endPara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757 scFv  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GHGGGAAVGV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WGGLVQPGWS LRLSCTTS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GF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TFGDYA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MSWV RQAPGKGLEW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VGF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IRSKLYG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GTT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EYAASVK</a:t>
                </a:r>
                <a:endParaRPr lang="zh-TW" alt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sz="20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          </a:t>
                </a:r>
                <a:endParaRPr lang="en-US" altLang="zh-TW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    80         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90        100 </a:t>
                </a:r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110        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120        130        140   </a:t>
                </a: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5225 scFv 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GRFTISRDDS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KSIAYLQMDS LKTEDTAVYY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SRDRGGDGM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DV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WGQGTTVT VSS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GSASAPK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EEGEFSEAR</a:t>
                </a:r>
                <a:endPara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757 scFv  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GRFTISRDDS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KSIAYLQMDS LKTEDTAVYY C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SRDRGGDGM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DV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WGQGTTVT VSS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GSASAPK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</a:t>
                </a:r>
                <a:r>
                  <a:rPr lang="en-US" altLang="zh-TW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EEGEFSEAR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US" altLang="zh-TW" sz="32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   150        160        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170        180        190       </a:t>
                </a:r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200        210   </a:t>
                </a:r>
                <a:endPara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5225 scFv 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VSELTQPASA</a:t>
                </a:r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SGTPGQRVTI SCSG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SSSNIG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SNTVN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WYQQL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PGTAPKLLIY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SNN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QRPSGVP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DRFSGSKSGT</a:t>
                </a:r>
                <a:endPara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757 scFv  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VSELTQPASA</a:t>
                </a:r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SGTPGQRVTI SCSG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SSSNIG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SNTVN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WYQQL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PGTAPKLLIY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SNN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QRPSGVP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DRFSGSKSGT</a:t>
                </a:r>
                <a:endPara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zh-TW" alt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zh-TW" altLang="en-US" sz="28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</a:t>
                </a:r>
                <a:endParaRPr lang="en-US" altLang="zh-TW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   220        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230        240        </a:t>
                </a:r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250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260       269        </a:t>
                </a:r>
                <a:endPara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5225 scFv 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SASLAISGLQ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SEDEADYYC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AWDDSLNGWV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FGGGTKLTVL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solidFill>
                      <a:schemeClr val="accent6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–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QP</a:t>
                </a:r>
                <a:r>
                  <a:rPr lang="en-US" altLang="zh-TW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K</a:t>
                </a:r>
                <a:r>
                  <a:rPr lang="en-US" altLang="zh-TW" b="1" dirty="0" smtClean="0">
                    <a:solidFill>
                      <a:schemeClr val="accent6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en-US" altLang="zh-TW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APSVT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LFPPSS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AAA</a:t>
                </a:r>
                <a:endPara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757 scFv    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SASLAISGLQ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SEDEADYYC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AWDDSLNGWV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FGGGTKLTVL</a:t>
                </a:r>
                <a:r>
                  <a:rPr lang="en-US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solidFill>
                      <a:schemeClr val="accent6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QP</a:t>
                </a:r>
                <a:r>
                  <a:rPr lang="en-US" altLang="zh-TW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K</a:t>
                </a:r>
                <a:r>
                  <a:rPr lang="en-US" altLang="zh-TW" b="1" dirty="0" smtClean="0">
                    <a:solidFill>
                      <a:schemeClr val="accent6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altLang="zh-TW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APSVT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b="1" dirty="0" smtClean="0">
                    <a:solidFill>
                      <a:schemeClr val="accent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LFPPSS</a:t>
                </a:r>
                <a:r>
                  <a:rPr lang="en-US" altLang="zh-TW" b="1" dirty="0" smtClean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AAA</a:t>
                </a:r>
                <a:endPara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0840452" y="1109943"/>
                <a:ext cx="1267183" cy="330642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Linker</a:t>
                </a: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8048068" y="1111302"/>
                <a:ext cx="1589417" cy="3335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113-HFR4-123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781759" y="2055"/>
                <a:ext cx="1280821" cy="32529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CDR1</a:t>
                </a: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096953" y="-1939"/>
                <a:ext cx="3708803" cy="3273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noProof="0" dirty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4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-----------------HFR1-----------------28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062580" y="-7560"/>
                <a:ext cx="2615286" cy="3327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37</a:t>
                </a:r>
                <a:r>
                  <a:rPr lang="en-US" altLang="zh-TW" dirty="0" smtClean="0">
                    <a:solidFill>
                      <a:prstClr val="white"/>
                    </a:solidFill>
                  </a:rPr>
                  <a:t>--------HFR2-----------53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1178174" y="-2117"/>
                <a:ext cx="925817" cy="3273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600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6</a:t>
                </a:r>
                <a:r>
                  <a:rPr lang="en-US" altLang="zh-TW" sz="1600" dirty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4</a:t>
                </a:r>
                <a:r>
                  <a:rPr kumimoji="0" lang="en-US" altLang="zh-TW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-------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687918" y="0"/>
                <a:ext cx="1480205" cy="327349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CDR2</a:t>
                </a: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683269" y="1110942"/>
                <a:ext cx="4681531" cy="3304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----------------------------------HFR3--------------------------101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364800" y="1110475"/>
                <a:ext cx="1683269" cy="330473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CDR3</a:t>
                </a: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683270" y="2393288"/>
                <a:ext cx="3606748" cy="314696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noProof="0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141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-------------</a:t>
                </a:r>
                <a:r>
                  <a:rPr lang="en-US" altLang="zh-TW" dirty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FR1-------------------164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290019" y="2393289"/>
                <a:ext cx="1628365" cy="31469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CDR1</a:t>
                </a: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445143" y="3625983"/>
                <a:ext cx="1697874" cy="314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CDR3</a:t>
                </a: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238593" y="2393288"/>
                <a:ext cx="434815" cy="31469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918384" y="2393289"/>
                <a:ext cx="2320210" cy="314696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noProof="0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176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--------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FR2------190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673408" y="2393288"/>
                <a:ext cx="2430584" cy="31469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noProof="0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194---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------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FR3-----------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" name="文字方塊 1"/>
              <p:cNvSpPr txBox="1"/>
              <p:nvPr/>
            </p:nvSpPr>
            <p:spPr>
              <a:xfrm>
                <a:off x="9093141" y="2402520"/>
                <a:ext cx="7064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b="1" dirty="0" smtClean="0">
                    <a:solidFill>
                      <a:prstClr val="white"/>
                    </a:solidFill>
                  </a:rPr>
                  <a:t>CDR2</a:t>
                </a:r>
                <a:endParaRPr lang="zh-TW" altLang="en-US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683268" y="3625983"/>
                <a:ext cx="2761875" cy="31469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----</a:t>
                </a:r>
                <a:r>
                  <a:rPr lang="en-US" altLang="zh-TW" noProof="0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-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--------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FR3------------229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143017" y="3624016"/>
                <a:ext cx="1981881" cy="31469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241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----</a:t>
                </a:r>
                <a:r>
                  <a:rPr lang="en-US" altLang="zh-TW" dirty="0" smtClean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</a:t>
                </a:r>
                <a:r>
                  <a:rPr kumimoji="0" lang="en-US" altLang="zh-TW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FR4-----253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8124898" y="3964957"/>
              <a:ext cx="1925986" cy="32448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</a:t>
              </a:r>
              <a:r>
                <a:rPr lang="el-GR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637484" y="1462260"/>
              <a:ext cx="1202967" cy="3310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IgM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0038878" y="3964957"/>
              <a:ext cx="484660" cy="3264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NotI</a:t>
              </a:r>
              <a:endParaRPr lang="zh-TW" altLang="en-US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1686340" y="344798"/>
              <a:ext cx="462065" cy="319094"/>
              <a:chOff x="1686340" y="344798"/>
              <a:chExt cx="462065" cy="319094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737793" y="344798"/>
                <a:ext cx="359160" cy="319094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6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1686340" y="379901"/>
                <a:ext cx="4620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b="1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NcoI</a:t>
                </a:r>
                <a:endParaRPr lang="zh-TW" altLang="en-US" sz="10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28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29" t="20803" r="75306" b="39981"/>
          <a:stretch/>
        </p:blipFill>
        <p:spPr>
          <a:xfrm>
            <a:off x="1030589" y="486344"/>
            <a:ext cx="327804" cy="397356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95" t="11614" r="32770" b="14235"/>
          <a:stretch/>
        </p:blipFill>
        <p:spPr>
          <a:xfrm>
            <a:off x="6747294" y="486345"/>
            <a:ext cx="4701396" cy="39735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7" name="文字方塊 6"/>
          <p:cNvSpPr txBox="1"/>
          <p:nvPr/>
        </p:nvSpPr>
        <p:spPr>
          <a:xfrm>
            <a:off x="0" y="494627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13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PCR using independent primer pairs to amplify pre-S1 VH &amp;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VL genes. (Each alphabetic code represented meanings were describe in Table 1;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VH: variable heavy chain; VL: variable light chain)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72" t="19469" r="54038" b="41709"/>
          <a:stretch/>
        </p:blipFill>
        <p:spPr>
          <a:xfrm>
            <a:off x="2777705" y="486345"/>
            <a:ext cx="1483744" cy="39336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9469" r="84431" b="41709"/>
          <a:stretch/>
        </p:blipFill>
        <p:spPr>
          <a:xfrm>
            <a:off x="714022" y="486344"/>
            <a:ext cx="290689" cy="397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0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9" t="18118" r="5000" b="18989"/>
          <a:stretch/>
        </p:blipFill>
        <p:spPr>
          <a:xfrm>
            <a:off x="18117" y="900545"/>
            <a:ext cx="6132162" cy="33318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7" t="17745" r="6278" b="19583"/>
          <a:stretch/>
        </p:blipFill>
        <p:spPr>
          <a:xfrm>
            <a:off x="6127555" y="900545"/>
            <a:ext cx="6064445" cy="333188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4946275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14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PCR using independent primer pairs to amplify HBsAg VH &amp;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VL genes. (Each alphabetic code represented meanings were describe in Table 1;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VH: variable heavy chain; VL: variable light chain)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6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3" t="10742" r="6578" b="17522"/>
          <a:stretch/>
        </p:blipFill>
        <p:spPr>
          <a:xfrm>
            <a:off x="6712" y="136728"/>
            <a:ext cx="7543142" cy="42768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81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11" r="14203" b="9449"/>
          <a:stretch/>
        </p:blipFill>
        <p:spPr>
          <a:xfrm>
            <a:off x="7549854" y="136728"/>
            <a:ext cx="4642146" cy="427681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0" y="4946275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15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Overlap/Purification PCR using 100ng of each gel-purified pre-S1/HBsAg VH &amp; VL at gradient annealing temperature with different GC enhancer percentage. 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(M: marker; N: Negative control, VH &amp; VL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were replaced with ddH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0; VH: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heavy chain;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VL: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light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chain; scFv: single-chained variable fragment)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6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959429" y="612321"/>
            <a:ext cx="7617278" cy="4653643"/>
            <a:chOff x="3128368" y="637898"/>
            <a:chExt cx="6229022" cy="3668287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13" t="27516" r="43401" b="38861"/>
            <a:stretch/>
          </p:blipFill>
          <p:spPr>
            <a:xfrm>
              <a:off x="6231877" y="637898"/>
              <a:ext cx="3125513" cy="3668287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4" t="800" r="16045" b="10000"/>
            <a:stretch/>
          </p:blipFill>
          <p:spPr>
            <a:xfrm>
              <a:off x="3128368" y="637898"/>
              <a:ext cx="3103509" cy="3668287"/>
            </a:xfrm>
            <a:prstGeom prst="rect">
              <a:avLst/>
            </a:prstGeom>
          </p:spPr>
        </p:pic>
      </p:grpSp>
      <p:sp>
        <p:nvSpPr>
          <p:cNvPr id="5" name="文字方塊 4"/>
          <p:cNvSpPr txBox="1"/>
          <p:nvPr/>
        </p:nvSpPr>
        <p:spPr>
          <a:xfrm>
            <a:off x="286056" y="5495424"/>
            <a:ext cx="1093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Fig.16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PCR products were electropherosed on 1.2% CV/OG agarose gel, and the same gel is stained with SYBR Safe and visualized under 302 nm UV light.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685758" y="2924339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</a:rPr>
              <a:t>500 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bp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679099" y="2508179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</a:rPr>
              <a:t>700 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bp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685757" y="2354290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</a:rPr>
              <a:t>800 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bp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685758" y="2694879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</a:rPr>
              <a:t>600 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bp</a:t>
            </a:r>
            <a:r>
              <a:rPr lang="en-US" altLang="zh-TW" sz="1400" b="1" dirty="0" smtClean="0">
                <a:solidFill>
                  <a:srgbClr val="FF0000"/>
                </a:solidFill>
              </a:rPr>
              <a:t> 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679098" y="2200401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</a:rPr>
              <a:t>9</a:t>
            </a:r>
            <a:r>
              <a:rPr lang="en-US" altLang="zh-TW" sz="1400" b="1" dirty="0" smtClean="0">
                <a:solidFill>
                  <a:srgbClr val="FF0000"/>
                </a:solidFill>
              </a:rPr>
              <a:t>00 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bp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645530" y="2039373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</a:rPr>
              <a:t>1000 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bp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679097" y="3226773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</a:rPr>
              <a:t>4</a:t>
            </a:r>
            <a:r>
              <a:rPr lang="en-US" altLang="zh-TW" sz="1400" b="1" dirty="0" smtClean="0">
                <a:solidFill>
                  <a:srgbClr val="FF0000"/>
                </a:solidFill>
              </a:rPr>
              <a:t>00 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bp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873788" y="3094400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/>
              <a:t>500 </a:t>
            </a:r>
            <a:r>
              <a:rPr lang="en-US" altLang="zh-TW" sz="1400" b="1" dirty="0" err="1" smtClean="0"/>
              <a:t>bp</a:t>
            </a:r>
            <a:endParaRPr lang="zh-TW" altLang="en-US" sz="1400" b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867129" y="2686404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/>
              <a:t>700 </a:t>
            </a:r>
            <a:r>
              <a:rPr lang="en-US" altLang="zh-TW" sz="1400" b="1" dirty="0" err="1" smtClean="0"/>
              <a:t>bp</a:t>
            </a:r>
            <a:endParaRPr lang="zh-TW" altLang="en-US" sz="14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873787" y="2524351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/>
              <a:t>800 </a:t>
            </a:r>
            <a:r>
              <a:rPr lang="en-US" altLang="zh-TW" sz="1400" b="1" dirty="0" err="1" smtClean="0"/>
              <a:t>bp</a:t>
            </a:r>
            <a:endParaRPr lang="zh-TW" altLang="en-US" sz="14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873788" y="2873104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/>
              <a:t>600 </a:t>
            </a:r>
            <a:r>
              <a:rPr lang="en-US" altLang="zh-TW" sz="1400" b="1" dirty="0" err="1" smtClean="0"/>
              <a:t>bp</a:t>
            </a:r>
            <a:r>
              <a:rPr lang="en-US" altLang="zh-TW" sz="1400" b="1" dirty="0" smtClean="0"/>
              <a:t> </a:t>
            </a:r>
            <a:endParaRPr lang="zh-TW" altLang="en-US" sz="1400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867128" y="2378626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/>
              <a:t>9</a:t>
            </a:r>
            <a:r>
              <a:rPr lang="en-US" altLang="zh-TW" sz="1400" b="1" dirty="0" smtClean="0"/>
              <a:t>00 </a:t>
            </a:r>
            <a:r>
              <a:rPr lang="en-US" altLang="zh-TW" sz="1400" b="1" dirty="0" err="1" smtClean="0"/>
              <a:t>bp</a:t>
            </a:r>
            <a:endParaRPr lang="zh-TW" altLang="en-US" sz="14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825396" y="2242090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/>
              <a:t>1000 </a:t>
            </a:r>
            <a:r>
              <a:rPr lang="en-US" altLang="zh-TW" sz="1400" b="1" dirty="0" err="1" smtClean="0"/>
              <a:t>bp</a:t>
            </a:r>
            <a:endParaRPr lang="zh-TW" altLang="en-US" sz="14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67127" y="3347850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/>
              <a:t>4</a:t>
            </a:r>
            <a:r>
              <a:rPr lang="en-US" altLang="zh-TW" sz="1400" b="1" dirty="0" smtClean="0"/>
              <a:t>00 </a:t>
            </a:r>
            <a:r>
              <a:rPr lang="en-US" altLang="zh-TW" sz="1400" b="1" dirty="0" err="1" smtClean="0"/>
              <a:t>bp</a:t>
            </a:r>
            <a:endParaRPr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3183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310967" y="0"/>
            <a:ext cx="9120216" cy="5497850"/>
            <a:chOff x="1288664" y="133945"/>
            <a:chExt cx="9120216" cy="5497850"/>
          </a:xfrm>
        </p:grpSpPr>
        <p:graphicFrame>
          <p:nvGraphicFramePr>
            <p:cNvPr id="2" name="圖表 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28926759"/>
                </p:ext>
              </p:extLst>
            </p:nvPr>
          </p:nvGraphicFramePr>
          <p:xfrm>
            <a:off x="1288664" y="133946"/>
            <a:ext cx="4556144" cy="27489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" name="圖表 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91841741"/>
                </p:ext>
              </p:extLst>
            </p:nvPr>
          </p:nvGraphicFramePr>
          <p:xfrm>
            <a:off x="5844808" y="133945"/>
            <a:ext cx="4556145" cy="27489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4" name="圖表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71063658"/>
                </p:ext>
              </p:extLst>
            </p:nvPr>
          </p:nvGraphicFramePr>
          <p:xfrm>
            <a:off x="1288664" y="2882870"/>
            <a:ext cx="4556144" cy="27489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" name="圖表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05885812"/>
                </p:ext>
              </p:extLst>
            </p:nvPr>
          </p:nvGraphicFramePr>
          <p:xfrm>
            <a:off x="5836880" y="2888595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6" name="文字方塊 5"/>
          <p:cNvSpPr txBox="1"/>
          <p:nvPr/>
        </p:nvSpPr>
        <p:spPr>
          <a:xfrm>
            <a:off x="0" y="538634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17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492nm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ratio at each round of phage ELISA of (A)pool 1,pre-S1 scFv (B)pool 2, HBsAg scFv (C)pool 3, HBsAg scFv w/ </a:t>
            </a:r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-HBsAg-VL (D)pool 4, HBsAg-VH + </a:t>
            </a:r>
            <a:r>
              <a:rPr lang="el-G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-HBsAg-VL plasmid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(HSA: 100 ng human serum albumin/well; BSA: 100 ng bovine serum albumin/well; N: negative, no protein coated) 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80042" y="0"/>
            <a:ext cx="379141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A</a:t>
            </a:r>
            <a:endParaRPr lang="zh-TW" altLang="en-US" sz="24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052042" y="-5725"/>
            <a:ext cx="379141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B</a:t>
            </a:r>
            <a:endParaRPr lang="zh-TW" altLang="en-US" sz="2400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472115" y="2748924"/>
            <a:ext cx="379141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C</a:t>
            </a:r>
            <a:endParaRPr lang="zh-TW" altLang="en-US" sz="24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059969" y="2748923"/>
            <a:ext cx="379141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D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216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3236" y="5886393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18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of positive clones from pool 1 after 4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round of panning were sequenced. One kappa light chain and 2 scFv were identified.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0" y="266423"/>
            <a:ext cx="12192000" cy="5397408"/>
            <a:chOff x="0" y="94973"/>
            <a:chExt cx="12192000" cy="5397408"/>
          </a:xfrm>
        </p:grpSpPr>
        <p:sp>
          <p:nvSpPr>
            <p:cNvPr id="3" name="文字方塊 2"/>
            <p:cNvSpPr txBox="1"/>
            <p:nvPr/>
          </p:nvSpPr>
          <p:spPr>
            <a:xfrm>
              <a:off x="0" y="414068"/>
              <a:ext cx="12192000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1-4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GHG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------- ---------- ---------- ---------- ---------- ---------- ----------  3 </a:t>
              </a: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1-5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GHGGGAAVES GGGLV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PGGS LRLSC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RF TFSSYW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H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WV RQAPGKGL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V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 VS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VNSDGSS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YADSVKGR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1-17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GHGGGAAVES GGGVV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PGGS LRLSC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TT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GF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TFDDHG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WV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RQAPGKGL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 VS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INWNGGN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YADSVKGR  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                                                             </a:t>
              </a:r>
            </a:p>
            <a:p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1-4   ---------- ---------- ---------- ---------- ----------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TLVTVSS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AST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KGPKL</a:t>
              </a:r>
              <a:r>
                <a:rPr lang="en-US" altLang="zh-TW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EEGEF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23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1-5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FTISRDNA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YL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QMNSL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V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YYC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RDLL------ PWGLLN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WGQG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sz="600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TLVAVSS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AST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KGPKL</a:t>
              </a:r>
              <a:r>
                <a:rPr lang="en-US" altLang="zh-TW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EEGEF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134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1-17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FTISRDNA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FM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QMNSL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YYC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RHARSSDWGS GYGIDV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WGQG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VTVSS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AST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KGPKL</a:t>
              </a:r>
              <a:r>
                <a:rPr lang="en-US" altLang="zh-TW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EEGEF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140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endParaRPr lang="en-US" altLang="zh-TW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                                                        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1-4   </a:t>
              </a:r>
              <a:r>
                <a:rPr lang="en-US" altLang="zh-TW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VDI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MT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QSPS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LSASV GDRVTITC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S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QD--IRKY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NWYQQKPG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PKLLIY</a:t>
              </a:r>
              <a:r>
                <a:rPr lang="en-US" altLang="zh-TW" b="1" dirty="0">
                  <a:solidFill>
                    <a:srgbClr val="9900C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DVS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LE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GVPSRFS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91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1-5   </a:t>
              </a:r>
              <a:r>
                <a:rPr lang="en-US" altLang="zh-TW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VDI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MT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QSPS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LSASV GDRVTITC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S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QS--ISSW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AWYQQKPG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PKLLIY</a:t>
              </a:r>
              <a:r>
                <a:rPr lang="en-US" altLang="zh-TW" b="1" dirty="0">
                  <a:solidFill>
                    <a:srgbClr val="9900C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KAS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LESGVPSRFS  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202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1-17  </a:t>
              </a:r>
              <a:r>
                <a:rPr lang="en-US" altLang="zh-TW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NFML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-ASGTP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RVTI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SCSG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SSNIGSNT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 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WYQQ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PG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PKLLIY</a:t>
              </a:r>
              <a:r>
                <a:rPr lang="en-US" altLang="zh-TW" b="1" dirty="0">
                  <a:solidFill>
                    <a:srgbClr val="9900C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SNN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 RP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SGVPDRFS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209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altLang="zh-TW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1-4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GSGSGT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FT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TISSLQPED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ATYYC</a:t>
              </a:r>
              <a:r>
                <a:rPr lang="en-US" altLang="zh-TW" b="1" dirty="0" smtClean="0">
                  <a:solidFill>
                    <a:srgbClr val="9900C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QQYDH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9900C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FSV-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GTK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--VEVRR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APSVF----- -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AAA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146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1-5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GSGSGT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FTL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TISSLQP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ATYYC</a:t>
              </a:r>
              <a:r>
                <a:rPr lang="en-US" altLang="zh-TW" b="1" dirty="0" smtClean="0">
                  <a:solidFill>
                    <a:srgbClr val="9900C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QQYNS YPWT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QGTK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--VEIKR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APSV------ -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SRP 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258 </a:t>
              </a: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1-17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SGT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SAS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LQ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ED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LIITV</a:t>
              </a:r>
              <a:r>
                <a:rPr lang="en-US" altLang="zh-TW" b="1" dirty="0" smtClean="0">
                  <a:solidFill>
                    <a:srgbClr val="9900C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QHGMT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9900C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A*MV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CSAEG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PS*PSOSA</a:t>
              </a:r>
              <a:r>
                <a:rPr lang="en-US" altLang="zh-TW" b="1" dirty="0" smtClean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APSVTLFPPS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AAA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271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238594" y="2865247"/>
              <a:ext cx="434814" cy="314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9412868" y="1456792"/>
              <a:ext cx="1218167" cy="29248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IgG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631036" y="1454676"/>
              <a:ext cx="703812" cy="301108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bg1"/>
                  </a:solidFill>
                </a:rPr>
                <a:t>Linker</a:t>
              </a:r>
              <a:endParaRPr lang="zh-TW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7558" y="2865247"/>
              <a:ext cx="616824" cy="31676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smtClean="0">
                  <a:solidFill>
                    <a:schemeClr val="bg1"/>
                  </a:solidFill>
                </a:rPr>
                <a:t>Linker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09011" y="94973"/>
              <a:ext cx="359160" cy="33092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57558" y="130077"/>
              <a:ext cx="4620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NcoI</a:t>
              </a:r>
              <a:endParaRPr lang="zh-TW" altLang="en-US" sz="1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739406" y="1456792"/>
              <a:ext cx="1673461" cy="2924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-------HFR4-------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956048" y="104588"/>
              <a:ext cx="1280821" cy="33735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CDR1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71242" y="100594"/>
              <a:ext cx="3708803" cy="3394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4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-----------------HFR1-----------------28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236869" y="94974"/>
              <a:ext cx="2574905" cy="345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37</a:t>
              </a:r>
              <a:r>
                <a:rPr lang="en-US" altLang="zh-TW" dirty="0" smtClean="0">
                  <a:solidFill>
                    <a:prstClr val="white"/>
                  </a:solidFill>
                </a:rPr>
                <a:t>--------HFR2-----------53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076391" y="100416"/>
              <a:ext cx="1201890" cy="3394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6</a:t>
              </a:r>
              <a:r>
                <a:rPr lang="en-US" altLang="zh-TW" sz="16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811775" y="102534"/>
              <a:ext cx="1254564" cy="33949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CDR2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09011" y="1467627"/>
              <a:ext cx="4225564" cy="2897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------------------------------HFR3----------------------99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131559" y="1462488"/>
              <a:ext cx="2607847" cy="28975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CDR3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474382" y="2865247"/>
              <a:ext cx="4081534" cy="31469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-----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</a:t>
              </a:r>
              <a:r>
                <a:rPr lang="en-US" altLang="zh-TW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FR1------------------------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555916" y="2865248"/>
              <a:ext cx="1106641" cy="314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CDR1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625788" y="4157144"/>
              <a:ext cx="1324536" cy="3146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CDR3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662557" y="2865248"/>
              <a:ext cx="2576037" cy="31469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-----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FR2-----------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673408" y="2865247"/>
              <a:ext cx="1604873" cy="3146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FR3--------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9102767" y="2865246"/>
              <a:ext cx="706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solidFill>
                    <a:prstClr val="white"/>
                  </a:solidFill>
                </a:rPr>
                <a:t>CDR2</a:t>
              </a:r>
              <a:endParaRPr lang="zh-TW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09010" y="4152776"/>
              <a:ext cx="3716777" cy="31943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----------</a:t>
              </a:r>
              <a:r>
                <a:rPr lang="en-US" altLang="zh-TW" noProof="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FR3-----------------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------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958186" y="4157144"/>
              <a:ext cx="2051958" cy="3146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----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FR4-----------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010144" y="4150152"/>
              <a:ext cx="2040740" cy="3244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</a:t>
              </a:r>
              <a:r>
                <a:rPr lang="el-GR" altLang="zh-TW" dirty="0" smtClean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κ</a:t>
              </a:r>
              <a:r>
                <a:rPr lang="en-US" altLang="zh-TW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en-US" altLang="zh-TW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</a:t>
              </a:r>
              <a:r>
                <a:rPr lang="el-GR" altLang="zh-TW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endParaRPr lang="zh-TW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038878" y="4150152"/>
              <a:ext cx="484660" cy="3264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NotI</a:t>
              </a:r>
              <a:endParaRPr lang="zh-TW" altLang="en-US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134" y="566671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19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of positive clones from pool 2 after 4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round of panning were sequenced. 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full-length scFv were identified.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77638" y="833879"/>
            <a:ext cx="12192000" cy="4297668"/>
            <a:chOff x="77638" y="445690"/>
            <a:chExt cx="12192000" cy="4297668"/>
          </a:xfrm>
        </p:grpSpPr>
        <p:sp>
          <p:nvSpPr>
            <p:cNvPr id="18" name="矩形 17"/>
            <p:cNvSpPr/>
            <p:nvPr/>
          </p:nvSpPr>
          <p:spPr>
            <a:xfrm>
              <a:off x="1000510" y="448596"/>
              <a:ext cx="378949" cy="33092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77638" y="773040"/>
              <a:ext cx="121920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2-30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GHGAG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AAE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GGGLVQPGG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LRLSCA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GF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TFSNYW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LSWV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RQAPGKGLEW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VAN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IKLDGSE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YYVDSVKGR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70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2-20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GHGAG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ELV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GGGLVQPGG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LRLSCA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GF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TFSNYW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LSWV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RQAPGKGLEW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VAN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IKLDGSE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YYVDSVKGR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70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 </a:t>
              </a:r>
              <a:endParaRPr lang="en-US" altLang="zh-TW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2-30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FTISRDNAKD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SLYLQMNSLR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AEDTAVYYC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RVNYAEFPH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GQGTLVTVSS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GSASAPKL</a:t>
              </a:r>
              <a:r>
                <a:rPr lang="en-US" altLang="zh-TW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EE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GEFSEAR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VNF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140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2-20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FTISRDNAKD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SLYLQMNSLR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AEDTAVYYC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RVNYAEFPH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GQGTLVTVSS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GSASAPKL</a:t>
              </a:r>
              <a:r>
                <a:rPr lang="en-US" altLang="zh-TW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EE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GEFSEAR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VNF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140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endParaRPr lang="en-US" altLang="zh-TW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2-30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MLTQPPS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SPG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SV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SSDVGGY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NY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YQ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HP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PKL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MI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RPSG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VPD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RFS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SGNT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210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2-20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MLTQPPS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V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K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DLR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LT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SNIVG-N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RQ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HP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PKL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NN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RPSG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ISE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RFS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SGNT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209</a:t>
              </a:r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altLang="zh-TW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altLang="zh-TW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2-30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ASLT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VS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GLQ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EDEADYY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SS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YAAATIG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CSA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EGPS*PS*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SA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QGCPLGHSVP 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AVL-----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CGR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264 </a:t>
              </a:r>
              <a:endParaRPr lang="en-US" altLang="zh-TW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2-20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ASLT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IT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GLQ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 </a:t>
              </a:r>
              <a:r>
                <a:rPr lang="en-US" altLang="zh-TW" b="1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EDEADYY</a:t>
              </a:r>
              <a:r>
                <a:rPr lang="en-US" altLang="zh-TW" b="1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  <a:r>
                <a:rPr lang="en-US" altLang="zh-TW" b="1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SS</a:t>
              </a:r>
              <a:r>
                <a:rPr lang="en-US" altLang="zh-TW" b="1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LDSSLSALKQ</a:t>
              </a:r>
              <a:r>
                <a:rPr lang="en-US" altLang="zh-TW" b="1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FGGGTKLT- -VL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VSPKLPP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RSLCSRRP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LRP</a:t>
              </a:r>
              <a:r>
                <a:rPr lang="en-US" altLang="zh-TW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US" altLang="zh-TW" b="1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267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9593807" y="1558167"/>
              <a:ext cx="1348566" cy="33064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Linker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695671" y="1553473"/>
              <a:ext cx="1695169" cy="333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110-HFR4-120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088951" y="449684"/>
              <a:ext cx="1242485" cy="32529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CDR1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79460" y="445690"/>
              <a:ext cx="3709490" cy="327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4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-----------------HFR1-----------------28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31436" y="448455"/>
              <a:ext cx="2561695" cy="327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37</a:t>
              </a:r>
              <a:r>
                <a:rPr lang="en-US" altLang="zh-TW" dirty="0" smtClean="0">
                  <a:solidFill>
                    <a:prstClr val="white"/>
                  </a:solidFill>
                </a:rPr>
                <a:t>--------HFR2-----------53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128727" y="450384"/>
              <a:ext cx="1285617" cy="327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62</a:t>
              </a: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--------------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900019" y="450385"/>
              <a:ext cx="1228708" cy="32734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CDR2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00512" y="1558571"/>
              <a:ext cx="4182022" cy="330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-------------------------------HFR3-----------------------</a:t>
              </a:r>
              <a:r>
                <a:rPr lang="en-US" altLang="zh-TW" sz="160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99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182534" y="1559090"/>
              <a:ext cx="1513137" cy="33047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CDR3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390840" y="1553473"/>
              <a:ext cx="1202967" cy="3310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IgM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952130" y="483354"/>
              <a:ext cx="4620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NcoI</a:t>
              </a:r>
              <a:endParaRPr lang="zh-TW" altLang="en-US" sz="1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98700" y="2551548"/>
              <a:ext cx="3390397" cy="31469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-----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</a:t>
              </a:r>
              <a:r>
                <a:rPr lang="en-US" altLang="zh-TW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FR1-------------------163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389097" y="2551390"/>
              <a:ext cx="1344569" cy="314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CDR1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74695" y="3786537"/>
              <a:ext cx="1324536" cy="3146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CDR3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733667" y="2551390"/>
              <a:ext cx="2464304" cy="31469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173--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FR2--------189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791370" y="2548801"/>
              <a:ext cx="2551463" cy="3146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193----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FR3-----------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86649" y="3786537"/>
              <a:ext cx="2588046" cy="31943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FR3--------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---228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641988" y="3790905"/>
              <a:ext cx="903592" cy="3146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FR4-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582441" y="3796211"/>
              <a:ext cx="484660" cy="3264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NotI</a:t>
              </a:r>
              <a:endParaRPr lang="zh-TW" altLang="en-US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0942373" y="1569972"/>
              <a:ext cx="439853" cy="31469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05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138</a:t>
              </a:r>
              <a:r>
                <a:rPr kumimoji="0" lang="en-US" altLang="zh-TW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-</a:t>
              </a:r>
              <a:endParaRPr kumimoji="0" lang="zh-TW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197971" y="2551390"/>
              <a:ext cx="592347" cy="314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CDR2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899231" y="3949710"/>
              <a:ext cx="742756" cy="15152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99231" y="3790386"/>
              <a:ext cx="742756" cy="154589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41719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546457" y="3944975"/>
              <a:ext cx="857494" cy="156259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41719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403951" y="3786537"/>
              <a:ext cx="2178490" cy="32448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</a:t>
              </a:r>
              <a:r>
                <a:rPr lang="el-GR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λ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45580" y="3786537"/>
              <a:ext cx="857494" cy="14682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21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1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5839481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20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of positive clones from pool 4 after 4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round of panning were sequenced. 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full-length scFv were identified, light chain is the same one in figure 10 .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300788" y="529389"/>
            <a:ext cx="12192000" cy="5078313"/>
            <a:chOff x="-1" y="481263"/>
            <a:chExt cx="12192000" cy="5078313"/>
          </a:xfrm>
        </p:grpSpPr>
        <p:sp>
          <p:nvSpPr>
            <p:cNvPr id="3" name="文字方塊 2"/>
            <p:cNvSpPr txBox="1"/>
            <p:nvPr/>
          </p:nvSpPr>
          <p:spPr>
            <a:xfrm>
              <a:off x="-1" y="481263"/>
              <a:ext cx="12192000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10         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20         30         40         50         60         70                   </a:t>
              </a:r>
            </a:p>
            <a:p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4-6  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GHGAGAAGAV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QPGG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P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LRLSCAAS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GF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TFSNYW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LSWV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RQAPGKGLEW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VAN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IKLDGSE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YYVDSVKGR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4-42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GHGAGAAGAV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QPGG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S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LRLSCAAS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GF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TFSNYW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LSWV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RQAPGKGLEW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VAN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IKLDGSE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YYVDSVKGR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endPara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80         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90        100        110        120        130        140              </a:t>
              </a:r>
            </a:p>
            <a:p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4-6 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FTISRDNAKD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SLYLQMNSLR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AEDTAVYYC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RVNYAEFPH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GQGTLVTVSS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GSASAPKL</a:t>
              </a:r>
              <a:r>
                <a:rPr lang="en-US" altLang="zh-TW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EE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GEFSEAR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VDI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4-42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FTISRDNAKD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SLYLQMNSLR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AEDTAVYYC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RVDYAEFPH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GQGTLVTVSS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GSASAPKL</a:t>
              </a:r>
              <a:r>
                <a:rPr lang="en-US" altLang="zh-TW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EE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GEFSEAR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VDI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endPara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150        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160        170        180        190        200        210            </a:t>
              </a:r>
            </a:p>
            <a:p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4-6 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QMTQSPSSLS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ASVGDRVTIT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CRAS</a:t>
              </a:r>
              <a:r>
                <a:rPr lang="en-US" altLang="zh-TW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QGIRND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LGWYQQKPGK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APKRLIY</a:t>
              </a:r>
              <a:r>
                <a:rPr lang="en-US" altLang="zh-TW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AAS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SLQSGVPSRF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SGSGSGTEFT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4-42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QMTQSPSSLS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ASVGDRVTIT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CRAS</a:t>
              </a:r>
              <a:r>
                <a:rPr lang="en-US" altLang="zh-TW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QGIRND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LGWYQQKPGK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APKRLIY</a:t>
              </a:r>
              <a:r>
                <a:rPr lang="en-US" altLang="zh-TW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AAS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SLQSGVPSRF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SGSGSGTEFT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endPara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220        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230        240        250    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257       </a:t>
              </a:r>
              <a:endPara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4-6    </a:t>
              </a:r>
              <a:r>
                <a:rPr lang="en-US" altLang="zh-TW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LTISSLQPED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FATYYC</a:t>
              </a:r>
              <a:r>
                <a:rPr lang="en-US" altLang="zh-TW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LQYN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NYPWT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FGQRD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QSGNQT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NCGC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TICL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RGR</a:t>
              </a:r>
            </a:p>
            <a:p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4-42  </a:t>
              </a:r>
              <a:r>
                <a:rPr lang="en-US" altLang="zh-TW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LTISSLQPED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FATYYC</a:t>
              </a:r>
              <a:r>
                <a:rPr lang="en-US" altLang="zh-TW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LQYN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NYPWT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FGQRD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QSGNQT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NCGC</a:t>
              </a:r>
              <a:r>
                <a:rPr lang="en-US" altLang="zh-TW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TW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TICL</a:t>
              </a:r>
              <a:r>
                <a:rPr lang="en-US" altLang="zh-TW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RGR</a:t>
              </a:r>
              <a:endParaRPr lang="zh-TW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661071" y="1598744"/>
              <a:ext cx="1345347" cy="33064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Linker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90624" y="1594380"/>
              <a:ext cx="1717388" cy="3335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109-HFR4-120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91646" y="490878"/>
              <a:ext cx="1280821" cy="32529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CDR1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406840" y="486884"/>
              <a:ext cx="3708803" cy="327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4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-----------------HFR1-----------------28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372467" y="481263"/>
              <a:ext cx="2615286" cy="3327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37</a:t>
              </a:r>
              <a:r>
                <a:rPr lang="en-US" altLang="zh-TW" dirty="0" smtClean="0">
                  <a:solidFill>
                    <a:prstClr val="white"/>
                  </a:solidFill>
                </a:rPr>
                <a:t>--------HFR2-----------53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217343" y="486706"/>
              <a:ext cx="1196536" cy="327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6</a:t>
              </a:r>
              <a:r>
                <a:rPr lang="en-US" altLang="zh-TW" sz="16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997805" y="488823"/>
              <a:ext cx="1209485" cy="32734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CDR2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93157" y="1599765"/>
              <a:ext cx="4276676" cy="330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------------------------------HFR3-------------------------</a:t>
              </a:r>
              <a:r>
                <a:rPr lang="en-US" altLang="zh-TW" sz="160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99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269834" y="1598935"/>
              <a:ext cx="1520790" cy="33047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CDR3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93157" y="2882111"/>
              <a:ext cx="3606748" cy="31469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----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FR1-------------------164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599906" y="2882112"/>
              <a:ext cx="850245" cy="314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CDR1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399334" y="4112839"/>
              <a:ext cx="1355546" cy="3146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CDR3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87767" y="2882111"/>
              <a:ext cx="520245" cy="314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450151" y="2882111"/>
              <a:ext cx="2537616" cy="31469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171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FR2------187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508011" y="2882111"/>
              <a:ext cx="2905867" cy="3146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noProof="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191---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FR3--------------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7874700" y="2880634"/>
              <a:ext cx="706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solidFill>
                    <a:prstClr val="white"/>
                  </a:solidFill>
                </a:rPr>
                <a:t>CDR2</a:t>
              </a:r>
              <a:endParaRPr lang="zh-TW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93155" y="4114806"/>
              <a:ext cx="2406179" cy="3146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--</a:t>
              </a:r>
              <a:r>
                <a:rPr lang="en-US" altLang="zh-TW" noProof="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-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--------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FR3---------226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754881" y="4107814"/>
              <a:ext cx="1617586" cy="3146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236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--</a:t>
              </a:r>
              <a:r>
                <a:rPr lang="en-US" altLang="zh-TW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L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FR4--246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372467" y="4107814"/>
              <a:ext cx="1221563" cy="31469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</a:t>
              </a:r>
              <a:r>
                <a:rPr lang="el-GR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κ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08012" y="1598563"/>
              <a:ext cx="1153059" cy="3310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IgM</a:t>
              </a:r>
              <a:endPara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594030" y="4107814"/>
              <a:ext cx="475233" cy="31469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NotI</a:t>
              </a:r>
              <a:endParaRPr lang="zh-TW" altLang="en-US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047680" y="487655"/>
              <a:ext cx="359160" cy="31909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996227" y="522758"/>
              <a:ext cx="4620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NcoI</a:t>
              </a:r>
              <a:endParaRPr lang="zh-TW" altLang="en-US" sz="1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006418" y="1614781"/>
              <a:ext cx="439853" cy="31469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050" dirty="0" smtClean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138</a:t>
              </a:r>
              <a:r>
                <a:rPr kumimoji="0" lang="en-US" altLang="zh-TW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-</a:t>
              </a:r>
              <a:endParaRPr kumimoji="0" lang="zh-TW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79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68268"/>
              </p:ext>
            </p:extLst>
          </p:nvPr>
        </p:nvGraphicFramePr>
        <p:xfrm>
          <a:off x="0" y="595229"/>
          <a:ext cx="12192000" cy="2023725"/>
        </p:xfrm>
        <a:graphic>
          <a:graphicData uri="http://schemas.openxmlformats.org/drawingml/2006/table">
            <a:tbl>
              <a:tblPr firstRow="1" firstCol="1" bandRow="1"/>
              <a:tblGrid>
                <a:gridCol w="4589253">
                  <a:extLst>
                    <a:ext uri="{9D8B030D-6E8A-4147-A177-3AD203B41FA5}">
                      <a16:colId xmlns:a16="http://schemas.microsoft.com/office/drawing/2014/main" val="3088596621"/>
                    </a:ext>
                  </a:extLst>
                </a:gridCol>
                <a:gridCol w="7602747">
                  <a:extLst>
                    <a:ext uri="{9D8B030D-6E8A-4147-A177-3AD203B41FA5}">
                      <a16:colId xmlns:a16="http://schemas.microsoft.com/office/drawing/2014/main" val="27294810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Sequence</a:t>
                      </a: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724799"/>
                  </a:ext>
                </a:extLst>
              </a:tr>
              <a:tr h="331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Heavy chain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primer 2A (2VH1)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 GAA TAG GCC ATG GCG SAG GTG CAG CTG GTG CAG TCT-3’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515916"/>
                  </a:ext>
                </a:extLst>
              </a:tr>
              <a:tr h="331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Heavy chain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primer 2B (2VH2)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 GAA TAG GCC ATG GCG CAG GTR CAG CTG CAG SAG TC-3’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983285"/>
                  </a:ext>
                </a:extLst>
              </a:tr>
              <a:tr h="331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Heavy chain</a:t>
                      </a:r>
                      <a:r>
                        <a:rPr lang="en-US" sz="140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variable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primer 2C (2VH3)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 GAA TAG GCC ATG GCG GAG GTG CAG CTG KTG GAG TCT-3’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68425"/>
                  </a:ext>
                </a:extLst>
              </a:tr>
              <a:tr h="331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Heavy chain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constant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primer 2D (2IgG)+ </a:t>
                      </a:r>
                      <a:r>
                        <a:rPr lang="en-US" altLang="zh-TW" sz="1400" dirty="0" err="1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Yol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400" b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5’- TGA AAA TTC ACC TTC </a:t>
                      </a:r>
                      <a:r>
                        <a:rPr lang="en-US" altLang="zh-TW" sz="1400" b="0" dirty="0" err="1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TTC</a:t>
                      </a:r>
                      <a:r>
                        <a:rPr lang="en-US" altLang="zh-TW" sz="1400" b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400" b="0" dirty="0" smtClean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AAG CTT </a:t>
                      </a:r>
                      <a:r>
                        <a:rPr lang="en-US" altLang="zh-TW" sz="1400" b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TGG GCC CTT GGT GGA-3’</a:t>
                      </a:r>
                      <a:endParaRPr lang="en-US" sz="14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986580"/>
                  </a:ext>
                </a:extLst>
              </a:tr>
              <a:tr h="3315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Heavy chain</a:t>
                      </a:r>
                      <a:r>
                        <a:rPr lang="en-US" altLang="zh-TW" sz="1400" dirty="0" smtClean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constant</a:t>
                      </a:r>
                      <a:r>
                        <a:rPr lang="en-US" altLang="zh-TW" sz="1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primer 2E (2IgM)+</a:t>
                      </a:r>
                      <a:r>
                        <a:rPr lang="en-US" altLang="zh-TW" sz="1400" dirty="0" err="1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Yol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400" b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5’- TGA AAA TTC ACC TTC </a:t>
                      </a:r>
                      <a:r>
                        <a:rPr lang="en-US" altLang="zh-TW" sz="1400" b="0" dirty="0" err="1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TTC</a:t>
                      </a:r>
                      <a:r>
                        <a:rPr lang="en-US" altLang="zh-TW" sz="1400" b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400" b="0" dirty="0" smtClean="0">
                          <a:solidFill>
                            <a:srgbClr val="70AD47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AAG CTT</a:t>
                      </a:r>
                      <a:r>
                        <a:rPr lang="en-US" altLang="zh-TW" sz="1400" b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TGG GGC GGA TGC ACT-3’</a:t>
                      </a:r>
                      <a:endParaRPr lang="en-US" sz="14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9698" marR="596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453252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481128"/>
              </p:ext>
            </p:extLst>
          </p:nvPr>
        </p:nvGraphicFramePr>
        <p:xfrm>
          <a:off x="0" y="2618954"/>
          <a:ext cx="12192000" cy="3990547"/>
        </p:xfrm>
        <a:graphic>
          <a:graphicData uri="http://schemas.openxmlformats.org/drawingml/2006/table">
            <a:tbl>
              <a:tblPr firstRow="1" firstCol="1" bandRow="1"/>
              <a:tblGrid>
                <a:gridCol w="4580626">
                  <a:extLst>
                    <a:ext uri="{9D8B030D-6E8A-4147-A177-3AD203B41FA5}">
                      <a16:colId xmlns:a16="http://schemas.microsoft.com/office/drawing/2014/main" val="1086735357"/>
                    </a:ext>
                  </a:extLst>
                </a:gridCol>
                <a:gridCol w="7611374">
                  <a:extLst>
                    <a:ext uri="{9D8B030D-6E8A-4147-A177-3AD203B41FA5}">
                      <a16:colId xmlns:a16="http://schemas.microsoft.com/office/drawing/2014/main" val="3327671494"/>
                    </a:ext>
                  </a:extLst>
                </a:gridCol>
              </a:tblGrid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 smtClean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b="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kern="100" dirty="0" smtClean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b="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0" kern="100" dirty="0" smtClean="0">
                          <a:solidFill>
                            <a:srgbClr val="FF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kappa</a:t>
                      </a:r>
                      <a:r>
                        <a:rPr lang="en-US" sz="1400" b="0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2F (2kappa 1/4)+</a:t>
                      </a:r>
                      <a:r>
                        <a:rPr lang="en-US" sz="1400" b="0" kern="100" dirty="0" err="1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Yol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5’-AGG TGA ATT TTC AGA AGC </a:t>
                      </a:r>
                      <a:r>
                        <a:rPr lang="en-US" sz="14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ACG CGT</a:t>
                      </a:r>
                      <a:r>
                        <a:rPr lang="en-US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AGA CAT CSW GAT GAC CCA GTC TCC-3’</a:t>
                      </a:r>
                      <a:endParaRPr lang="zh-TW" sz="28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31472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 </a:t>
                      </a:r>
                      <a:r>
                        <a:rPr lang="en-US" sz="1400" b="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0" kern="100" dirty="0">
                          <a:solidFill>
                            <a:srgbClr val="FF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kappa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2G (2 kappa 2)+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Yol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</a:t>
                      </a:r>
                      <a:r>
                        <a:rPr lang="en-US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AGG TGA ATT TTC AGA AGC </a:t>
                      </a:r>
                      <a:r>
                        <a:rPr lang="en-US" sz="14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ACG</a:t>
                      </a:r>
                      <a:r>
                        <a:rPr lang="en-US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CGT</a:t>
                      </a:r>
                      <a:r>
                        <a:rPr lang="en-US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</a:t>
                      </a: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GA TAT TGT GAT GAC YCA GWC TCC A -3’ </a:t>
                      </a:r>
                      <a:endParaRPr lang="zh-TW" sz="28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918572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b="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variable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0" kern="100" dirty="0">
                          <a:solidFill>
                            <a:srgbClr val="FF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kappa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2H (2 kappa 3)+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Yol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</a:t>
                      </a:r>
                      <a:r>
                        <a:rPr lang="en-US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AGG TGA ATT TTC AGA AGC </a:t>
                      </a:r>
                      <a:r>
                        <a:rPr lang="en-US" sz="14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ACG CGT </a:t>
                      </a:r>
                      <a:r>
                        <a:rPr lang="en-US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GA AAT TGT RWT GAC RCA GTC TCC A-3’</a:t>
                      </a:r>
                      <a:endParaRPr lang="zh-TW" sz="28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76019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0" kern="100" dirty="0">
                          <a:solidFill>
                            <a:srgbClr val="9933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lambda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2I (2 lambda 1)+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Yol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</a:t>
                      </a:r>
                      <a:r>
                        <a:rPr lang="en-US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AGG TGA ATT TTC AGA AGC </a:t>
                      </a:r>
                      <a:r>
                        <a:rPr lang="en-US" sz="14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ACG CGT </a:t>
                      </a:r>
                      <a:r>
                        <a:rPr lang="en-US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 GTC TGT GYT GAC KCA GCC GCC CTC A-3’ </a:t>
                      </a:r>
                      <a:endParaRPr lang="zh-TW" sz="28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283642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0" kern="100" dirty="0">
                          <a:solidFill>
                            <a:srgbClr val="9933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lambda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2K (2 lambda 2/5)+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Yol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AGG TGA ATT TTC AGA AGC </a:t>
                      </a:r>
                      <a:r>
                        <a:rPr lang="en-US" sz="14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ACG CGT 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 GTC TGC GCT GAC TCA RCC GSC CTC T-3’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193669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0" kern="100" dirty="0">
                          <a:solidFill>
                            <a:srgbClr val="9933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lambda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2L (2 lambda 3)+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Yol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AGG TGA ATT TTC AGA AGC </a:t>
                      </a:r>
                      <a:r>
                        <a:rPr lang="en-US" sz="14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ACG CGT 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 CTA TGA ACT GAC TCA GCC ACC YT-3’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481068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0" kern="100" dirty="0">
                          <a:solidFill>
                            <a:srgbClr val="9933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lambda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2M (2 lambda 4a)+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Yol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AGG TGA ATT TTC AGA AGC </a:t>
                      </a:r>
                      <a:r>
                        <a:rPr lang="en-US" sz="14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ACG CG T 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 TGA ACT GAC TCA GCC DSC CTC-3’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048760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0" kern="100" dirty="0">
                          <a:solidFill>
                            <a:srgbClr val="9933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lambda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2N (2 lambda 4b)+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Yol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AGG TGA ATT TTC AGA AGC </a:t>
                      </a:r>
                      <a:r>
                        <a:rPr lang="en-US" sz="14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ACG CGT 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TC TGA ACT GAC TCA GGA CCC TGY T-3’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599059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kern="100" dirty="0">
                          <a:solidFill>
                            <a:srgbClr val="2E74B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variable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0" kern="100" dirty="0">
                          <a:solidFill>
                            <a:srgbClr val="9933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lambda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2O (2 lambda 6)+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Yol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AGG TGA ATT TTC AGA AGC </a:t>
                      </a:r>
                      <a:r>
                        <a:rPr lang="en-US" sz="14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ACG CGT </a:t>
                      </a: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RA TTT TAT GCT GAC TCA GCC CCC CTC T-3’</a:t>
                      </a:r>
                      <a:r>
                        <a:rPr lang="en-US" sz="1400" b="0" kern="10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2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64078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constant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kern="100">
                          <a:solidFill>
                            <a:srgbClr val="FF99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kappa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2P (2 kappa C)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5’-TGA CAA GCT TGC GGC CGC GAA GAC AGA TGG TGC AGC CAC AGT-3’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216851"/>
                  </a:ext>
                </a:extLst>
              </a:tr>
              <a:tr h="362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FF33CC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constant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kern="100">
                          <a:solidFill>
                            <a:srgbClr val="9933FF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lambda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 primer 2</a:t>
                      </a: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 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(2 lambda C)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5’- TGA CAA GCT TGC GGC CGC AGA GGA SGG YGG GAA CAG AGT GAC-3’</a:t>
                      </a:r>
                      <a:endParaRPr lang="zh-TW" sz="2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15351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13356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Table. 1 Primers with linker sequences used for variable region amplification.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" y="-8028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Table.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Details for each variable region amplification by one pair of primers.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04265"/>
              </p:ext>
            </p:extLst>
          </p:nvPr>
        </p:nvGraphicFramePr>
        <p:xfrm>
          <a:off x="1" y="359074"/>
          <a:ext cx="12192006" cy="647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246">
                  <a:extLst>
                    <a:ext uri="{9D8B030D-6E8A-4147-A177-3AD203B41FA5}">
                      <a16:colId xmlns:a16="http://schemas.microsoft.com/office/drawing/2014/main" val="3886790005"/>
                    </a:ext>
                  </a:extLst>
                </a:gridCol>
                <a:gridCol w="1588792">
                  <a:extLst>
                    <a:ext uri="{9D8B030D-6E8A-4147-A177-3AD203B41FA5}">
                      <a16:colId xmlns:a16="http://schemas.microsoft.com/office/drawing/2014/main" val="1910877258"/>
                    </a:ext>
                  </a:extLst>
                </a:gridCol>
                <a:gridCol w="2382501">
                  <a:extLst>
                    <a:ext uri="{9D8B030D-6E8A-4147-A177-3AD203B41FA5}">
                      <a16:colId xmlns:a16="http://schemas.microsoft.com/office/drawing/2014/main" val="621364750"/>
                    </a:ext>
                  </a:extLst>
                </a:gridCol>
                <a:gridCol w="1338146">
                  <a:extLst>
                    <a:ext uri="{9D8B030D-6E8A-4147-A177-3AD203B41FA5}">
                      <a16:colId xmlns:a16="http://schemas.microsoft.com/office/drawing/2014/main" val="996702020"/>
                    </a:ext>
                  </a:extLst>
                </a:gridCol>
                <a:gridCol w="1113337">
                  <a:extLst>
                    <a:ext uri="{9D8B030D-6E8A-4147-A177-3AD203B41FA5}">
                      <a16:colId xmlns:a16="http://schemas.microsoft.com/office/drawing/2014/main" val="3587510615"/>
                    </a:ext>
                  </a:extLst>
                </a:gridCol>
                <a:gridCol w="1611328">
                  <a:extLst>
                    <a:ext uri="{9D8B030D-6E8A-4147-A177-3AD203B41FA5}">
                      <a16:colId xmlns:a16="http://schemas.microsoft.com/office/drawing/2014/main" val="2897655126"/>
                    </a:ext>
                  </a:extLst>
                </a:gridCol>
                <a:gridCol w="1611328">
                  <a:extLst>
                    <a:ext uri="{9D8B030D-6E8A-4147-A177-3AD203B41FA5}">
                      <a16:colId xmlns:a16="http://schemas.microsoft.com/office/drawing/2014/main" val="3024357234"/>
                    </a:ext>
                  </a:extLst>
                </a:gridCol>
                <a:gridCol w="1611328">
                  <a:extLst>
                    <a:ext uri="{9D8B030D-6E8A-4147-A177-3AD203B41FA5}">
                      <a16:colId xmlns:a16="http://schemas.microsoft.com/office/drawing/2014/main" val="2586085000"/>
                    </a:ext>
                  </a:extLst>
                </a:gridCol>
              </a:tblGrid>
              <a:tr h="35658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Primer pair</a:t>
                      </a:r>
                      <a:endParaRPr lang="zh-TW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Pre-S1</a:t>
                      </a:r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HBsAg</a:t>
                      </a:r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25214"/>
                  </a:ext>
                </a:extLst>
              </a:tr>
              <a:tr h="356581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Program</a:t>
                      </a:r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Polymerase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Additives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Program</a:t>
                      </a:r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Polymerase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Additives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15258493"/>
                  </a:ext>
                </a:extLst>
              </a:tr>
              <a:tr h="356581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Heavy</a:t>
                      </a:r>
                    </a:p>
                    <a:p>
                      <a:pPr algn="ctr"/>
                      <a:r>
                        <a:rPr lang="en-US" altLang="zh-TW" b="1" dirty="0" smtClean="0"/>
                        <a:t>Chain</a:t>
                      </a:r>
                      <a:endParaRPr lang="zh-TW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2A/2D+Yol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Touchdown, 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52℃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zh-TW" sz="1800" i="1" dirty="0" smtClean="0"/>
                        <a:t>OneTaq</a:t>
                      </a:r>
                      <a:endParaRPr lang="zh-TW" altLang="en-US" sz="1800" i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1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℃ for 5 </a:t>
                      </a:r>
                      <a:r>
                        <a:rPr lang="en-US" altLang="zh-TW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mins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30 cycles of 94℃ for 45 secs, 50℃ for 1 min, and 68℃ for 1 min, and finally 68℃ for 5 min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i="1" dirty="0" smtClean="0"/>
                        <a:t>OneTaq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10% GC Enhancer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1560339"/>
                  </a:ext>
                </a:extLst>
              </a:tr>
              <a:tr h="356581">
                <a:tc vMerge="1">
                  <a:txBody>
                    <a:bodyPr/>
                    <a:lstStyle/>
                    <a:p>
                      <a:pPr algn="ctr"/>
                      <a:endParaRPr lang="en-US" altLang="zh-TW" b="1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2A/2E+Yol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Touchdown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PCR (-1℃/ cycle, for first 10 cycles; T</a:t>
                      </a:r>
                      <a:r>
                        <a:rPr lang="en-US" altLang="zh-TW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57℃, for another 20 cycle)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34748568"/>
                  </a:ext>
                </a:extLst>
              </a:tr>
              <a:tr h="3565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2B/2D+Yol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Q5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20% GC Enhancer</a:t>
                      </a:r>
                      <a:endParaRPr lang="zh-TW" alt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64664114"/>
                  </a:ext>
                </a:extLst>
              </a:tr>
              <a:tr h="3565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b="1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2B/2E+Yol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4652108"/>
                  </a:ext>
                </a:extLst>
              </a:tr>
              <a:tr h="3565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2C/2D+Yol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/>
                        <a:t>5% GC E.</a:t>
                      </a:r>
                      <a:endParaRPr lang="zh-TW" alt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6247540"/>
                  </a:ext>
                </a:extLst>
              </a:tr>
              <a:tr h="3565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b="1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2C/2E+Yol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i="1" dirty="0" smtClean="0"/>
                        <a:t>OneTaq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90852521"/>
                  </a:ext>
                </a:extLst>
              </a:tr>
              <a:tr h="394455">
                <a:tc rowSpan="9"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Light Chain</a:t>
                      </a:r>
                      <a:endParaRPr lang="zh-TW" alt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2F+Yol/2P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Touchdown, 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52℃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i="1" dirty="0" smtClean="0"/>
                        <a:t>OneTaq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10% GC Enhancer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2244195"/>
                  </a:ext>
                </a:extLst>
              </a:tr>
              <a:tr h="394455"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2G+Yol/2P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66958660"/>
                  </a:ext>
                </a:extLst>
              </a:tr>
              <a:tr h="394455"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2H+Yol/2P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2171020"/>
                  </a:ext>
                </a:extLst>
              </a:tr>
              <a:tr h="394455"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2I+Yol/2Q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℃ for 5 </a:t>
                      </a:r>
                      <a:r>
                        <a:rPr lang="en-US" altLang="zh-TW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mins</a:t>
                      </a:r>
                      <a:r>
                        <a:rPr lang="en-US" altLang="zh-TW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30 cycles of 94℃ for 45 secs, 50℃ for 1 min, and 68℃ for 1 min, and finally 68℃ for 5 min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04552450"/>
                  </a:ext>
                </a:extLst>
              </a:tr>
              <a:tr h="394455"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2K+Yol/2Q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65277187"/>
                  </a:ext>
                </a:extLst>
              </a:tr>
              <a:tr h="394455"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2L+Yol/2Q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2598501"/>
                  </a:ext>
                </a:extLst>
              </a:tr>
              <a:tr h="394455"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2M+Yol/2Q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10% GC E.</a:t>
                      </a:r>
                      <a:endParaRPr lang="zh-TW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34340755"/>
                  </a:ext>
                </a:extLst>
              </a:tr>
              <a:tr h="394455"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2N+Yol/2Q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Master Mix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Q5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No</a:t>
                      </a:r>
                      <a:endParaRPr lang="zh-TW" altLang="en-US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119508"/>
                  </a:ext>
                </a:extLst>
              </a:tr>
              <a:tr h="394455">
                <a:tc vMerge="1">
                  <a:txBody>
                    <a:bodyPr/>
                    <a:lstStyle/>
                    <a:p>
                      <a:pPr algn="ctr"/>
                      <a:endParaRPr lang="zh-TW" alt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2O+Yol/2Q</a:t>
                      </a:r>
                      <a:endParaRPr lang="zh-TW" altLang="en-US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 smtClean="0"/>
                        <a:t>OneTaq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Q5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No</a:t>
                      </a:r>
                      <a:endParaRPr lang="zh-TW" altLang="en-US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51033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2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133564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Table.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Details of four rounds biopanning including target peptide concentration, blocking buffers, Tween 20 percentage, washing numbers and incubation time of phage. (Adopted from </a:t>
            </a:r>
            <a:r>
              <a:rPr lang="da-DK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Rahbarnia L, et al. (2016)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69729"/>
              </p:ext>
            </p:extLst>
          </p:nvPr>
        </p:nvGraphicFramePr>
        <p:xfrm>
          <a:off x="215493" y="2269686"/>
          <a:ext cx="11761011" cy="310896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267307">
                  <a:extLst>
                    <a:ext uri="{9D8B030D-6E8A-4147-A177-3AD203B41FA5}">
                      <a16:colId xmlns:a16="http://schemas.microsoft.com/office/drawing/2014/main" val="4139934707"/>
                    </a:ext>
                  </a:extLst>
                </a:gridCol>
                <a:gridCol w="2123426">
                  <a:extLst>
                    <a:ext uri="{9D8B030D-6E8A-4147-A177-3AD203B41FA5}">
                      <a16:colId xmlns:a16="http://schemas.microsoft.com/office/drawing/2014/main" val="3878563975"/>
                    </a:ext>
                  </a:extLst>
                </a:gridCol>
                <a:gridCol w="2123426">
                  <a:extLst>
                    <a:ext uri="{9D8B030D-6E8A-4147-A177-3AD203B41FA5}">
                      <a16:colId xmlns:a16="http://schemas.microsoft.com/office/drawing/2014/main" val="577930448"/>
                    </a:ext>
                  </a:extLst>
                </a:gridCol>
                <a:gridCol w="2123426">
                  <a:extLst>
                    <a:ext uri="{9D8B030D-6E8A-4147-A177-3AD203B41FA5}">
                      <a16:colId xmlns:a16="http://schemas.microsoft.com/office/drawing/2014/main" val="1868734087"/>
                    </a:ext>
                  </a:extLst>
                </a:gridCol>
                <a:gridCol w="2123426">
                  <a:extLst>
                    <a:ext uri="{9D8B030D-6E8A-4147-A177-3AD203B41FA5}">
                      <a16:colId xmlns:a16="http://schemas.microsoft.com/office/drawing/2014/main" val="187715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Round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I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III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IV</a:t>
                      </a:r>
                      <a:endParaRPr lang="zh-TW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Target</a:t>
                      </a:r>
                      <a:r>
                        <a:rPr lang="en-US" altLang="zh-TW" sz="2400" b="1" baseline="0" dirty="0" smtClean="0"/>
                        <a:t> peptide(ng/well)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100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100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100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100</a:t>
                      </a:r>
                      <a:endParaRPr lang="zh-TW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64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Blocking buffers 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2% MPBS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/>
                        <a:t>3% MPBS</a:t>
                      </a:r>
                      <a:endParaRPr lang="zh-TW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/>
                        <a:t>2% MPBS</a:t>
                      </a:r>
                      <a:endParaRPr lang="zh-TW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/>
                        <a:t>3% MPBS</a:t>
                      </a:r>
                      <a:endParaRPr lang="zh-TW" altLang="en-US" sz="24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5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Tween 20 percentage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0.1%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/>
                        <a:t>0.1%</a:t>
                      </a:r>
                      <a:endParaRPr lang="zh-TW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/>
                        <a:t>0.15%</a:t>
                      </a:r>
                      <a:endParaRPr lang="zh-TW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/>
                        <a:t>0.2%</a:t>
                      </a:r>
                      <a:endParaRPr lang="zh-TW" altLang="en-US" sz="24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24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Washing numbers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3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5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10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10</a:t>
                      </a:r>
                      <a:endParaRPr lang="zh-TW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1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Incubation time of phages (</a:t>
                      </a:r>
                      <a:r>
                        <a:rPr lang="en-US" altLang="zh-TW" sz="2400" b="1" dirty="0" err="1" smtClean="0"/>
                        <a:t>hrs</a:t>
                      </a:r>
                      <a:r>
                        <a:rPr lang="en-US" altLang="zh-TW" sz="2400" b="1" dirty="0" smtClean="0"/>
                        <a:t>)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2</a:t>
                      </a:r>
                      <a:endParaRPr lang="zh-TW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1.5</a:t>
                      </a:r>
                      <a:endParaRPr lang="zh-TW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1</a:t>
                      </a:r>
                      <a:endParaRPr lang="zh-TW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1</a:t>
                      </a:r>
                      <a:endParaRPr lang="zh-TW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290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6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306620"/>
              </p:ext>
            </p:extLst>
          </p:nvPr>
        </p:nvGraphicFramePr>
        <p:xfrm>
          <a:off x="236304" y="595229"/>
          <a:ext cx="11702267" cy="6124917"/>
        </p:xfrm>
        <a:graphic>
          <a:graphicData uri="http://schemas.openxmlformats.org/drawingml/2006/table">
            <a:tbl>
              <a:tblPr firstRow="1" firstCol="1" bandRow="1"/>
              <a:tblGrid>
                <a:gridCol w="1535935">
                  <a:extLst>
                    <a:ext uri="{9D8B030D-6E8A-4147-A177-3AD203B41FA5}">
                      <a16:colId xmlns:a16="http://schemas.microsoft.com/office/drawing/2014/main" val="4198766330"/>
                    </a:ext>
                  </a:extLst>
                </a:gridCol>
                <a:gridCol w="2258069">
                  <a:extLst>
                    <a:ext uri="{9D8B030D-6E8A-4147-A177-3AD203B41FA5}">
                      <a16:colId xmlns:a16="http://schemas.microsoft.com/office/drawing/2014/main" val="1592212120"/>
                    </a:ext>
                  </a:extLst>
                </a:gridCol>
                <a:gridCol w="1897002">
                  <a:extLst>
                    <a:ext uri="{9D8B030D-6E8A-4147-A177-3AD203B41FA5}">
                      <a16:colId xmlns:a16="http://schemas.microsoft.com/office/drawing/2014/main" val="447619996"/>
                    </a:ext>
                  </a:extLst>
                </a:gridCol>
                <a:gridCol w="1897002">
                  <a:extLst>
                    <a:ext uri="{9D8B030D-6E8A-4147-A177-3AD203B41FA5}">
                      <a16:colId xmlns:a16="http://schemas.microsoft.com/office/drawing/2014/main" val="4020674710"/>
                    </a:ext>
                  </a:extLst>
                </a:gridCol>
                <a:gridCol w="1897002">
                  <a:extLst>
                    <a:ext uri="{9D8B030D-6E8A-4147-A177-3AD203B41FA5}">
                      <a16:colId xmlns:a16="http://schemas.microsoft.com/office/drawing/2014/main" val="857511641"/>
                    </a:ext>
                  </a:extLst>
                </a:gridCol>
                <a:gridCol w="2217257">
                  <a:extLst>
                    <a:ext uri="{9D8B030D-6E8A-4147-A177-3AD203B41FA5}">
                      <a16:colId xmlns:a16="http://schemas.microsoft.com/office/drawing/2014/main" val="955739568"/>
                    </a:ext>
                  </a:extLst>
                </a:gridCol>
              </a:tblGrid>
              <a:tr h="600631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Heavy chain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564398"/>
                  </a:ext>
                </a:extLst>
              </a:tr>
              <a:tr h="6444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 chain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 chain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 chain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 chain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 chain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521263"/>
                  </a:ext>
                </a:extLst>
              </a:tr>
              <a:tr h="29062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1-5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IGHV3-74*01 (98%)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IGHD2-21*02 (80%)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IGHJ4*02 (97.1%)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IGKV1-5*03 (98.6%)</a:t>
                      </a:r>
                      <a:endParaRPr lang="zh-TW" sz="1300" b="1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IGKJ1*01 (94.9%)</a:t>
                      </a:r>
                      <a:endParaRPr lang="zh-TW" sz="13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0084"/>
                  </a:ext>
                </a:extLst>
              </a:tr>
              <a:tr h="40514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1-17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IGHV3-20*01 (95.2%)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IGHV3-20*03 (95.2%)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IGHD6-19*01 (92.3%)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IGHJ6*02 (95.8%)</a:t>
                      </a:r>
                      <a:endParaRPr lang="zh-TW" sz="13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IGLV1-44*01 (99.7%)</a:t>
                      </a:r>
                      <a:endParaRPr lang="zh-TW" sz="13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rgbClr val="4472C4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IGLJ3*02 (100%)</a:t>
                      </a:r>
                      <a:endParaRPr lang="zh-TW" sz="1300" b="1" kern="100" dirty="0">
                        <a:solidFill>
                          <a:srgbClr val="4472C4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86153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-pre-S1 VL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IGKV1-33*01 (96.8</a:t>
                      </a:r>
                      <a:r>
                        <a:rPr lang="en-US" sz="1300" b="1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IGKJ4*01 (96.6%)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227272"/>
                  </a:ext>
                </a:extLst>
              </a:tr>
              <a:tr h="2418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2-20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IGHV3-7*03 (95.2%)</a:t>
                      </a:r>
                      <a:endParaRPr lang="zh-TW" sz="13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IGHD1-7*01 (100%)</a:t>
                      </a:r>
                      <a:endParaRPr lang="zh-TW" sz="13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IGHJ1*01 (95.2%)</a:t>
                      </a:r>
                      <a:endParaRPr lang="zh-TW" sz="13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IGLV10-54*02 (97.9%)</a:t>
                      </a:r>
                      <a:endParaRPr lang="zh-TW" sz="1300" b="1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IGLJ3*02(100%)</a:t>
                      </a:r>
                      <a:endParaRPr lang="zh-TW" sz="1300" b="1" kern="1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9897"/>
                  </a:ext>
                </a:extLst>
              </a:tr>
              <a:tr h="40042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2-30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IGHV3-7*03 (95.2%)</a:t>
                      </a:r>
                      <a:endParaRPr lang="zh-TW" sz="13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IGHD1-7*01 (100%)</a:t>
                      </a:r>
                      <a:endParaRPr lang="zh-TW" sz="13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IGHJ1*01 (95.2%)</a:t>
                      </a:r>
                      <a:endParaRPr lang="zh-TW" sz="13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IGLV2-8*01 (99.3%)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IGLJ3*02(100%)</a:t>
                      </a:r>
                      <a:endParaRPr lang="zh-TW" sz="1300" b="1" kern="1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91744"/>
                  </a:ext>
                </a:extLst>
              </a:tr>
              <a:tr h="40042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4-6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IGHV3-7*03 (95.2%)</a:t>
                      </a:r>
                      <a:endParaRPr lang="zh-TW" sz="13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IGHD1-7*01 (100%)</a:t>
                      </a:r>
                      <a:endParaRPr lang="zh-TW" sz="13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IGHJ1*01 (95.2%)</a:t>
                      </a:r>
                      <a:endParaRPr lang="zh-TW" sz="13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IGKV1-17*01 (97.9%)</a:t>
                      </a:r>
                      <a:endParaRPr lang="zh-TW" sz="13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IGKJ1*01 (100%)</a:t>
                      </a:r>
                      <a:endParaRPr lang="zh-TW" sz="13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24139"/>
                  </a:ext>
                </a:extLst>
              </a:tr>
              <a:tr h="5288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4-42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IGHV3-7*03 (96.6%)</a:t>
                      </a:r>
                      <a:endParaRPr lang="zh-TW" sz="13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IGHD4-17*01 (100</a:t>
                      </a:r>
                      <a:r>
                        <a:rPr lang="en-US" sz="1300" b="1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%)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IGHJ1*01 (95.3%)</a:t>
                      </a:r>
                      <a:endParaRPr lang="zh-TW" sz="13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IGKV1-17*01 (97.9%)</a:t>
                      </a:r>
                      <a:endParaRPr lang="zh-TW" sz="13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IGKJ1*01 (100%)</a:t>
                      </a:r>
                      <a:endParaRPr lang="zh-TW" sz="13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16003"/>
                  </a:ext>
                </a:extLst>
              </a:tr>
              <a:tr h="623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525/7557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3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IGHV3-49*04 (95.4%)</a:t>
                      </a:r>
                      <a:endParaRPr lang="zh-TW" sz="13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3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IGHD5-24*01</a:t>
                      </a:r>
                      <a:r>
                        <a:rPr lang="zh-TW" altLang="en-US" sz="13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3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(100%)</a:t>
                      </a:r>
                      <a:endParaRPr lang="zh-TW" sz="13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3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IGHJ6*02  </a:t>
                      </a:r>
                      <a:r>
                        <a:rPr lang="en-US" altLang="zh-TW" sz="1300" b="1" kern="1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(82.9%)</a:t>
                      </a:r>
                      <a:endParaRPr lang="zh-TW" sz="13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3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IGLV1-50*01 (64.8%)</a:t>
                      </a:r>
                      <a:endParaRPr lang="zh-TW" sz="13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00" b="1" kern="0" dirty="0" smtClean="0">
                          <a:solidFill>
                            <a:srgbClr val="4472C4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IGLJ3*02 </a:t>
                      </a:r>
                      <a:r>
                        <a:rPr lang="en-US" altLang="zh-TW" sz="1300" b="1" kern="0" dirty="0" smtClean="0">
                          <a:solidFill>
                            <a:srgbClr val="4472C4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(87.5%)</a:t>
                      </a:r>
                      <a:endParaRPr lang="zh-TW" altLang="zh-TW" sz="1300" b="1" kern="100" dirty="0" smtClean="0">
                        <a:solidFill>
                          <a:srgbClr val="4472C4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78259"/>
                  </a:ext>
                </a:extLst>
              </a:tr>
              <a:tr h="40042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-HBsAg VL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3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IGKV1-17*01 (97.9%)</a:t>
                      </a:r>
                      <a:endParaRPr lang="zh-TW" sz="13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IGKJ1*01 (100%)</a:t>
                      </a:r>
                      <a:endParaRPr lang="zh-TW" sz="13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216538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0" y="13356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Table. 4 Characteristics of each positive clone, which were analyzed by IgBlast.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4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401203"/>
              </p:ext>
            </p:extLst>
          </p:nvPr>
        </p:nvGraphicFramePr>
        <p:xfrm>
          <a:off x="322029" y="852404"/>
          <a:ext cx="11702269" cy="5820117"/>
        </p:xfrm>
        <a:graphic>
          <a:graphicData uri="http://schemas.openxmlformats.org/drawingml/2006/table">
            <a:tbl>
              <a:tblPr firstRow="1" firstCol="1" bandRow="1"/>
              <a:tblGrid>
                <a:gridCol w="1535935">
                  <a:extLst>
                    <a:ext uri="{9D8B030D-6E8A-4147-A177-3AD203B41FA5}">
                      <a16:colId xmlns:a16="http://schemas.microsoft.com/office/drawing/2014/main" val="4198766330"/>
                    </a:ext>
                  </a:extLst>
                </a:gridCol>
                <a:gridCol w="1323386">
                  <a:extLst>
                    <a:ext uri="{9D8B030D-6E8A-4147-A177-3AD203B41FA5}">
                      <a16:colId xmlns:a16="http://schemas.microsoft.com/office/drawing/2014/main" val="1592212120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44761999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020674710"/>
                    </a:ext>
                  </a:extLst>
                </a:gridCol>
                <a:gridCol w="1787045">
                  <a:extLst>
                    <a:ext uri="{9D8B030D-6E8A-4147-A177-3AD203B41FA5}">
                      <a16:colId xmlns:a16="http://schemas.microsoft.com/office/drawing/2014/main" val="857511641"/>
                    </a:ext>
                  </a:extLst>
                </a:gridCol>
                <a:gridCol w="1146655">
                  <a:extLst>
                    <a:ext uri="{9D8B030D-6E8A-4147-A177-3AD203B41FA5}">
                      <a16:colId xmlns:a16="http://schemas.microsoft.com/office/drawing/2014/main" val="955739568"/>
                    </a:ext>
                  </a:extLst>
                </a:gridCol>
                <a:gridCol w="2242123">
                  <a:extLst>
                    <a:ext uri="{9D8B030D-6E8A-4147-A177-3AD203B41FA5}">
                      <a16:colId xmlns:a16="http://schemas.microsoft.com/office/drawing/2014/main" val="1912393608"/>
                    </a:ext>
                  </a:extLst>
                </a:gridCol>
              </a:tblGrid>
              <a:tr h="600631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Heavy chain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Light Chain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564398"/>
                  </a:ext>
                </a:extLst>
              </a:tr>
              <a:tr h="6444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CDR1</a:t>
                      </a:r>
                      <a:endParaRPr 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CDR2</a:t>
                      </a:r>
                      <a:endParaRPr lang="zh-TW" alt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CDR3</a:t>
                      </a:r>
                      <a:endParaRPr lang="zh-TW" alt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CDR1</a:t>
                      </a:r>
                      <a:endParaRPr lang="zh-TW" alt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b="1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CDR2</a:t>
                      </a:r>
                      <a:endParaRPr lang="zh-TW" altLang="zh-TW" sz="20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kern="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CDR3</a:t>
                      </a:r>
                      <a:endParaRPr lang="zh-TW" altLang="zh-TW" sz="2000" b="1" kern="1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521263"/>
                  </a:ext>
                </a:extLst>
              </a:tr>
              <a:tr h="29062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1-5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RFTFSSYW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VNSDGSST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ARDLLPWGLLN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QSISSW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KAS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QQYNSYPWT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0084"/>
                  </a:ext>
                </a:extLst>
              </a:tr>
              <a:tr h="40514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1-17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GFTFDDHG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INWNGGNT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ARHARSSDWGSGYGIDV</a:t>
                      </a:r>
                      <a:endParaRPr lang="zh-TW" sz="1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SSNIGSNT</a:t>
                      </a:r>
                      <a:endParaRPr lang="zh-TW" sz="1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SNN</a:t>
                      </a:r>
                      <a:endParaRPr lang="zh-TW" sz="1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AAWDDSLNGWV</a:t>
                      </a:r>
                      <a:endParaRPr lang="zh-TW" sz="1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86153"/>
                  </a:ext>
                </a:extLst>
              </a:tr>
              <a:tr h="36120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-pre-S1 VL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QDIRKY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DVS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QQYDHFSV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227272"/>
                  </a:ext>
                </a:extLst>
              </a:tr>
              <a:tr h="2418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2-20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GFTFSNYW</a:t>
                      </a:r>
                      <a:endParaRPr lang="zh-TW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IKLDGSET</a:t>
                      </a:r>
                      <a:endParaRPr lang="zh-TW" sz="14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ARVNYAEFPH</a:t>
                      </a:r>
                      <a:endParaRPr lang="zh-TW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SNIVGNQG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RNN</a:t>
                      </a:r>
                      <a:endParaRPr lang="zh-TW" sz="1400" b="1" kern="1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SSLDSSLSALK</a:t>
                      </a:r>
                      <a:r>
                        <a:rPr lang="en-US" altLang="zh-TW" sz="1400" b="1" i="0" kern="12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TW" sz="1400" b="1" kern="1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9897"/>
                  </a:ext>
                </a:extLst>
              </a:tr>
              <a:tr h="40042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2-30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GFTFSNYW</a:t>
                      </a:r>
                      <a:endParaRPr lang="zh-TW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IKLDGSET</a:t>
                      </a:r>
                      <a:endParaRPr lang="zh-TW" sz="14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ARVNYAEFPH</a:t>
                      </a:r>
                      <a:endParaRPr lang="zh-TW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SSDVGGYNY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EVS</a:t>
                      </a:r>
                      <a:endParaRPr lang="zh-TW" sz="1400" b="1" kern="1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SSYAGSNNWV</a:t>
                      </a:r>
                      <a:endParaRPr lang="zh-TW" sz="1400" b="1" kern="1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91744"/>
                  </a:ext>
                </a:extLst>
              </a:tr>
              <a:tr h="40042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4-6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GFTFSNYW</a:t>
                      </a:r>
                      <a:endParaRPr lang="zh-TW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IKLDGSET</a:t>
                      </a:r>
                      <a:endParaRPr lang="zh-TW" sz="1400" b="1" kern="1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ARVNYAEFPH</a:t>
                      </a:r>
                      <a:endParaRPr lang="zh-TW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QGIRND</a:t>
                      </a:r>
                      <a:endParaRPr lang="zh-TW" sz="14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AAS</a:t>
                      </a:r>
                      <a:endParaRPr lang="zh-TW" sz="14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LQYNNYPWT</a:t>
                      </a:r>
                      <a:endParaRPr lang="zh-TW" sz="14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24139"/>
                  </a:ext>
                </a:extLst>
              </a:tr>
              <a:tr h="5288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4-42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GFTFSNYW</a:t>
                      </a:r>
                      <a:endParaRPr lang="zh-TW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IKLDGSET</a:t>
                      </a: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ARVNYAEFPH</a:t>
                      </a:r>
                      <a:endParaRPr lang="zh-TW" sz="1400" b="1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QGIRND</a:t>
                      </a:r>
                      <a:endParaRPr lang="zh-TW" sz="14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AAS</a:t>
                      </a:r>
                      <a:endParaRPr lang="zh-TW" altLang="zh-TW" sz="1400" b="1" kern="100" dirty="0" smtClean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LQYNNYPWT</a:t>
                      </a:r>
                      <a:endParaRPr lang="zh-TW" sz="14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16003"/>
                  </a:ext>
                </a:extLst>
              </a:tr>
              <a:tr h="623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b="1" kern="1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525/7557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GFTFGDYA</a:t>
                      </a:r>
                      <a:endParaRPr lang="zh-TW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IRSKLYGGTT</a:t>
                      </a:r>
                      <a:endParaRPr lang="zh-TW" sz="1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SRDRGGDGMDV</a:t>
                      </a:r>
                      <a:endParaRPr lang="zh-TW" sz="1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SSNIGSNT</a:t>
                      </a:r>
                      <a:endParaRPr lang="zh-TW" sz="14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SNN</a:t>
                      </a:r>
                      <a:endParaRPr lang="zh-TW" altLang="zh-TW" sz="1400" b="1" kern="1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AAWDDSLNGWV</a:t>
                      </a:r>
                      <a:endParaRPr lang="zh-TW" altLang="zh-TW" sz="1400" b="1" kern="1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78259"/>
                  </a:ext>
                </a:extLst>
              </a:tr>
              <a:tr h="40042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-HBsAg VL</a:t>
                      </a:r>
                      <a:endParaRPr lang="zh-TW" sz="32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zh-TW" sz="14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QGIRND</a:t>
                      </a:r>
                      <a:endParaRPr lang="zh-TW" sz="14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AAS</a:t>
                      </a:r>
                      <a:endParaRPr lang="zh-TW" altLang="zh-TW" sz="1400" b="1" kern="100" dirty="0" smtClean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LQYNNYPWT</a:t>
                      </a:r>
                      <a:endParaRPr lang="zh-TW" sz="1400" b="1" kern="100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216538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0" y="1520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Table. 5 Complemantarity-determining regions (CDR) of each positive clone, which were analyzed by IMGT.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7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Table.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Characteristic comparison of current anti-HBsAg antibodies and our positive clones 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8" y="461665"/>
            <a:ext cx="11444141" cy="63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903" y="615100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3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for amplification of human antibody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7747587" y="503376"/>
            <a:ext cx="4331082" cy="1399382"/>
            <a:chOff x="7831616" y="113330"/>
            <a:chExt cx="4331082" cy="1399382"/>
          </a:xfrm>
        </p:grpSpPr>
        <p:grpSp>
          <p:nvGrpSpPr>
            <p:cNvPr id="38" name="群組 37"/>
            <p:cNvGrpSpPr/>
            <p:nvPr/>
          </p:nvGrpSpPr>
          <p:grpSpPr>
            <a:xfrm>
              <a:off x="7831616" y="113330"/>
              <a:ext cx="3916493" cy="687562"/>
              <a:chOff x="1641001" y="1311622"/>
              <a:chExt cx="3916493" cy="687562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1641001" y="1629852"/>
                <a:ext cx="3916493" cy="369332"/>
                <a:chOff x="1321231" y="647540"/>
                <a:chExt cx="3916493" cy="369332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1321231" y="698642"/>
                  <a:ext cx="1305649" cy="26712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2860244" y="698642"/>
                  <a:ext cx="1444410" cy="26712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2626882" y="698642"/>
                  <a:ext cx="233362" cy="26712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7" name="直線接點 6"/>
                <p:cNvCxnSpPr>
                  <a:stCxn id="5" idx="3"/>
                </p:cNvCxnSpPr>
                <p:nvPr/>
              </p:nvCxnSpPr>
              <p:spPr>
                <a:xfrm>
                  <a:off x="4304654" y="832206"/>
                  <a:ext cx="344838" cy="82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文字方塊 7"/>
                <p:cNvSpPr txBox="1"/>
                <p:nvPr/>
              </p:nvSpPr>
              <p:spPr>
                <a:xfrm>
                  <a:off x="4586724" y="647540"/>
                  <a:ext cx="6510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(T)</a:t>
                  </a:r>
                  <a:r>
                    <a:rPr lang="en-US" altLang="zh-TW" baseline="-25000" dirty="0"/>
                    <a:t>n</a:t>
                  </a:r>
                  <a:endParaRPr lang="zh-TW" altLang="en-US" dirty="0"/>
                </a:p>
              </p:txBody>
            </p:sp>
          </p:grpSp>
          <p:sp>
            <p:nvSpPr>
              <p:cNvPr id="34" name="文字方塊 33"/>
              <p:cNvSpPr txBox="1"/>
              <p:nvPr/>
            </p:nvSpPr>
            <p:spPr>
              <a:xfrm>
                <a:off x="2087355" y="1311622"/>
                <a:ext cx="412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/>
              <p:cNvSpPr txBox="1"/>
              <p:nvPr/>
            </p:nvSpPr>
            <p:spPr>
              <a:xfrm>
                <a:off x="2867894" y="1311622"/>
                <a:ext cx="390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3671652" y="1311622"/>
                <a:ext cx="458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l-GR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κ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文字方塊 39"/>
            <p:cNvSpPr txBox="1"/>
            <p:nvPr/>
          </p:nvSpPr>
          <p:spPr>
            <a:xfrm>
              <a:off x="10666536" y="866381"/>
              <a:ext cx="1496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Kappa Light Chain cDNA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7775984" y="2474133"/>
            <a:ext cx="4315496" cy="1445599"/>
            <a:chOff x="7831616" y="113330"/>
            <a:chExt cx="4315496" cy="1445599"/>
          </a:xfrm>
        </p:grpSpPr>
        <p:grpSp>
          <p:nvGrpSpPr>
            <p:cNvPr id="44" name="群組 43"/>
            <p:cNvGrpSpPr/>
            <p:nvPr/>
          </p:nvGrpSpPr>
          <p:grpSpPr>
            <a:xfrm>
              <a:off x="7831616" y="113330"/>
              <a:ext cx="3916493" cy="687562"/>
              <a:chOff x="1641001" y="1311622"/>
              <a:chExt cx="3916493" cy="687562"/>
            </a:xfrm>
          </p:grpSpPr>
          <p:grpSp>
            <p:nvGrpSpPr>
              <p:cNvPr id="46" name="群組 45"/>
              <p:cNvGrpSpPr/>
              <p:nvPr/>
            </p:nvGrpSpPr>
            <p:grpSpPr>
              <a:xfrm>
                <a:off x="1641001" y="1629852"/>
                <a:ext cx="3916493" cy="369332"/>
                <a:chOff x="1321231" y="647540"/>
                <a:chExt cx="3916493" cy="369332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1321231" y="698642"/>
                  <a:ext cx="1305649" cy="26712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2860244" y="698642"/>
                  <a:ext cx="1444410" cy="26712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2626882" y="698642"/>
                  <a:ext cx="233362" cy="26712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53" name="直線接點 52"/>
                <p:cNvCxnSpPr>
                  <a:stCxn id="51" idx="3"/>
                </p:cNvCxnSpPr>
                <p:nvPr/>
              </p:nvCxnSpPr>
              <p:spPr>
                <a:xfrm>
                  <a:off x="4304654" y="832206"/>
                  <a:ext cx="344838" cy="82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文字方塊 53"/>
                <p:cNvSpPr txBox="1"/>
                <p:nvPr/>
              </p:nvSpPr>
              <p:spPr>
                <a:xfrm>
                  <a:off x="4586724" y="647540"/>
                  <a:ext cx="6510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(T)</a:t>
                  </a:r>
                  <a:r>
                    <a:rPr lang="en-US" altLang="zh-TW" baseline="-25000" dirty="0"/>
                    <a:t>n</a:t>
                  </a:r>
                  <a:endParaRPr lang="zh-TW" altLang="en-US" dirty="0"/>
                </a:p>
              </p:txBody>
            </p:sp>
          </p:grpSp>
          <p:sp>
            <p:nvSpPr>
              <p:cNvPr id="47" name="文字方塊 46"/>
              <p:cNvSpPr txBox="1"/>
              <p:nvPr/>
            </p:nvSpPr>
            <p:spPr>
              <a:xfrm>
                <a:off x="2087355" y="1311622"/>
                <a:ext cx="412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2867894" y="1311622"/>
                <a:ext cx="390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3671652" y="1311622"/>
                <a:ext cx="458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l-GR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5" name="文字方塊 44"/>
            <p:cNvSpPr txBox="1"/>
            <p:nvPr/>
          </p:nvSpPr>
          <p:spPr>
            <a:xfrm>
              <a:off x="10638139" y="912598"/>
              <a:ext cx="15089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Lambda Light Chain cDNA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355817" y="411276"/>
            <a:ext cx="7000078" cy="1176524"/>
            <a:chOff x="414378" y="150468"/>
            <a:chExt cx="7000078" cy="1176524"/>
          </a:xfrm>
        </p:grpSpPr>
        <p:sp>
          <p:nvSpPr>
            <p:cNvPr id="55" name="文字方塊 54"/>
            <p:cNvSpPr txBox="1"/>
            <p:nvPr/>
          </p:nvSpPr>
          <p:spPr>
            <a:xfrm>
              <a:off x="5599569" y="150468"/>
              <a:ext cx="72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l-GR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8" name="群組 77"/>
            <p:cNvGrpSpPr/>
            <p:nvPr/>
          </p:nvGrpSpPr>
          <p:grpSpPr>
            <a:xfrm>
              <a:off x="414378" y="150468"/>
              <a:ext cx="7000078" cy="1176524"/>
              <a:chOff x="414378" y="150468"/>
              <a:chExt cx="7000078" cy="1176524"/>
            </a:xfrm>
          </p:grpSpPr>
          <p:grpSp>
            <p:nvGrpSpPr>
              <p:cNvPr id="41" name="群組 40"/>
              <p:cNvGrpSpPr/>
              <p:nvPr/>
            </p:nvGrpSpPr>
            <p:grpSpPr>
              <a:xfrm>
                <a:off x="414378" y="150468"/>
                <a:ext cx="7000078" cy="1176524"/>
                <a:chOff x="149747" y="57563"/>
                <a:chExt cx="7000078" cy="1176524"/>
              </a:xfrm>
            </p:grpSpPr>
            <p:grpSp>
              <p:nvGrpSpPr>
                <p:cNvPr id="37" name="群組 36"/>
                <p:cNvGrpSpPr/>
                <p:nvPr/>
              </p:nvGrpSpPr>
              <p:grpSpPr>
                <a:xfrm>
                  <a:off x="149747" y="57563"/>
                  <a:ext cx="6839751" cy="768880"/>
                  <a:chOff x="1641001" y="242538"/>
                  <a:chExt cx="6839751" cy="768880"/>
                </a:xfrm>
              </p:grpSpPr>
              <p:grpSp>
                <p:nvGrpSpPr>
                  <p:cNvPr id="26" name="群組 25"/>
                  <p:cNvGrpSpPr/>
                  <p:nvPr/>
                </p:nvGrpSpPr>
                <p:grpSpPr>
                  <a:xfrm>
                    <a:off x="1641001" y="642086"/>
                    <a:ext cx="6839751" cy="369332"/>
                    <a:chOff x="1321231" y="1184450"/>
                    <a:chExt cx="6839751" cy="369332"/>
                  </a:xfrm>
                </p:grpSpPr>
                <p:grpSp>
                  <p:nvGrpSpPr>
                    <p:cNvPr id="10" name="群組 9"/>
                    <p:cNvGrpSpPr/>
                    <p:nvPr/>
                  </p:nvGrpSpPr>
                  <p:grpSpPr>
                    <a:xfrm>
                      <a:off x="1321231" y="1235552"/>
                      <a:ext cx="1539013" cy="267128"/>
                      <a:chOff x="1321231" y="698642"/>
                      <a:chExt cx="1539013" cy="267128"/>
                    </a:xfrm>
                  </p:grpSpPr>
                  <p:sp>
                    <p:nvSpPr>
                      <p:cNvPr id="11" name="矩形 10"/>
                      <p:cNvSpPr/>
                      <p:nvPr/>
                    </p:nvSpPr>
                    <p:spPr>
                      <a:xfrm>
                        <a:off x="1321231" y="698642"/>
                        <a:ext cx="1305650" cy="26712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3" name="矩形 12"/>
                      <p:cNvSpPr/>
                      <p:nvPr/>
                    </p:nvSpPr>
                    <p:spPr>
                      <a:xfrm>
                        <a:off x="2626882" y="698642"/>
                        <a:ext cx="233362" cy="267128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2860244" y="1235552"/>
                      <a:ext cx="233362" cy="267128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8" name="矩形 17"/>
                    <p:cNvSpPr/>
                    <p:nvPr/>
                  </p:nvSpPr>
                  <p:spPr>
                    <a:xfrm>
                      <a:off x="3092018" y="1235552"/>
                      <a:ext cx="1097543" cy="26712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21" name="矩形 20"/>
                    <p:cNvSpPr/>
                    <p:nvPr/>
                  </p:nvSpPr>
                  <p:spPr>
                    <a:xfrm>
                      <a:off x="5367752" y="1235552"/>
                      <a:ext cx="999751" cy="26712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22" name="矩形 21"/>
                    <p:cNvSpPr/>
                    <p:nvPr/>
                  </p:nvSpPr>
                  <p:spPr>
                    <a:xfrm>
                      <a:off x="4293524" y="1235552"/>
                      <a:ext cx="1082994" cy="26712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23" name="文字方塊 22"/>
                    <p:cNvSpPr txBox="1"/>
                    <p:nvPr/>
                  </p:nvSpPr>
                  <p:spPr>
                    <a:xfrm>
                      <a:off x="7509982" y="1184450"/>
                      <a:ext cx="65100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TW" dirty="0" smtClean="0"/>
                        <a:t>(T)</a:t>
                      </a:r>
                      <a:r>
                        <a:rPr lang="en-US" altLang="zh-TW" baseline="-25000" dirty="0"/>
                        <a:t>n</a:t>
                      </a:r>
                      <a:endParaRPr lang="zh-TW" altLang="en-US" dirty="0"/>
                    </a:p>
                  </p:txBody>
                </p:sp>
                <p:cxnSp>
                  <p:nvCxnSpPr>
                    <p:cNvPr id="24" name="直線接點 23"/>
                    <p:cNvCxnSpPr/>
                    <p:nvPr/>
                  </p:nvCxnSpPr>
                  <p:spPr>
                    <a:xfrm>
                      <a:off x="7362792" y="1369116"/>
                      <a:ext cx="215481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矩形 24"/>
                    <p:cNvSpPr/>
                    <p:nvPr/>
                  </p:nvSpPr>
                  <p:spPr>
                    <a:xfrm>
                      <a:off x="4189445" y="1235552"/>
                      <a:ext cx="115093" cy="267128"/>
                    </a:xfrm>
                    <a:prstGeom prst="rect">
                      <a:avLst/>
                    </a:prstGeom>
                    <a:solidFill>
                      <a:srgbClr val="9900C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2178970" y="277494"/>
                    <a:ext cx="41293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</a:t>
                    </a:r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文字方塊 27"/>
                  <p:cNvSpPr txBox="1"/>
                  <p:nvPr/>
                </p:nvSpPr>
                <p:spPr>
                  <a:xfrm>
                    <a:off x="2876650" y="272754"/>
                    <a:ext cx="37336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文字方塊 28"/>
                  <p:cNvSpPr txBox="1"/>
                  <p:nvPr/>
                </p:nvSpPr>
                <p:spPr>
                  <a:xfrm>
                    <a:off x="3101257" y="272754"/>
                    <a:ext cx="3908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J</a:t>
                    </a:r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文字方塊 29"/>
                  <p:cNvSpPr txBox="1"/>
                  <p:nvPr/>
                </p:nvSpPr>
                <p:spPr>
                  <a:xfrm>
                    <a:off x="3597789" y="267624"/>
                    <a:ext cx="720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  <a:r>
                      <a:rPr lang="el-GR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μ</a:t>
                    </a:r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文字方塊 30"/>
                  <p:cNvSpPr txBox="1"/>
                  <p:nvPr/>
                </p:nvSpPr>
                <p:spPr>
                  <a:xfrm>
                    <a:off x="5860811" y="242538"/>
                    <a:ext cx="720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  <a:r>
                      <a:rPr lang="el-GR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μ</a:t>
                    </a:r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4794491" y="267234"/>
                    <a:ext cx="7206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  <a:r>
                      <a:rPr lang="el-GR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μ</a:t>
                    </a:r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4160951" y="267624"/>
                    <a:ext cx="79907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Hinge</a:t>
                    </a:r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9" name="文字方塊 38"/>
                <p:cNvSpPr txBox="1"/>
                <p:nvPr/>
              </p:nvSpPr>
              <p:spPr>
                <a:xfrm>
                  <a:off x="4420888" y="864755"/>
                  <a:ext cx="2728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IgM Heavy Chain cDNA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" name="矩形 55"/>
              <p:cNvSpPr/>
              <p:nvPr/>
            </p:nvSpPr>
            <p:spPr>
              <a:xfrm>
                <a:off x="5459994" y="601117"/>
                <a:ext cx="999751" cy="26712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7" name="群組 56"/>
          <p:cNvGrpSpPr/>
          <p:nvPr/>
        </p:nvGrpSpPr>
        <p:grpSpPr>
          <a:xfrm>
            <a:off x="399874" y="2491780"/>
            <a:ext cx="7086498" cy="1195295"/>
            <a:chOff x="149747" y="57563"/>
            <a:chExt cx="7086498" cy="1195295"/>
          </a:xfrm>
        </p:grpSpPr>
        <p:grpSp>
          <p:nvGrpSpPr>
            <p:cNvPr id="58" name="群組 57"/>
            <p:cNvGrpSpPr/>
            <p:nvPr/>
          </p:nvGrpSpPr>
          <p:grpSpPr>
            <a:xfrm>
              <a:off x="149747" y="57563"/>
              <a:ext cx="5820615" cy="773023"/>
              <a:chOff x="1641001" y="242538"/>
              <a:chExt cx="5820615" cy="773023"/>
            </a:xfrm>
          </p:grpSpPr>
          <p:grpSp>
            <p:nvGrpSpPr>
              <p:cNvPr id="60" name="群組 59"/>
              <p:cNvGrpSpPr/>
              <p:nvPr/>
            </p:nvGrpSpPr>
            <p:grpSpPr>
              <a:xfrm>
                <a:off x="1641001" y="646229"/>
                <a:ext cx="5820615" cy="369332"/>
                <a:chOff x="1321231" y="1188593"/>
                <a:chExt cx="5820615" cy="369332"/>
              </a:xfrm>
            </p:grpSpPr>
            <p:grpSp>
              <p:nvGrpSpPr>
                <p:cNvPr id="68" name="群組 67"/>
                <p:cNvGrpSpPr/>
                <p:nvPr/>
              </p:nvGrpSpPr>
              <p:grpSpPr>
                <a:xfrm>
                  <a:off x="1321231" y="1235552"/>
                  <a:ext cx="1539013" cy="267128"/>
                  <a:chOff x="1321231" y="698642"/>
                  <a:chExt cx="1539013" cy="267128"/>
                </a:xfrm>
              </p:grpSpPr>
              <p:sp>
                <p:nvSpPr>
                  <p:cNvPr id="76" name="矩形 75"/>
                  <p:cNvSpPr/>
                  <p:nvPr/>
                </p:nvSpPr>
                <p:spPr>
                  <a:xfrm>
                    <a:off x="1321231" y="698642"/>
                    <a:ext cx="1305650" cy="26712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7" name="矩形 76"/>
                  <p:cNvSpPr/>
                  <p:nvPr/>
                </p:nvSpPr>
                <p:spPr>
                  <a:xfrm>
                    <a:off x="2626882" y="698642"/>
                    <a:ext cx="233362" cy="267128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69" name="矩形 68"/>
                <p:cNvSpPr/>
                <p:nvPr/>
              </p:nvSpPr>
              <p:spPr>
                <a:xfrm>
                  <a:off x="2860244" y="1235552"/>
                  <a:ext cx="233362" cy="26712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3092018" y="1235552"/>
                  <a:ext cx="1097543" cy="26712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5367752" y="1235552"/>
                  <a:ext cx="999751" cy="26712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4293524" y="1235552"/>
                  <a:ext cx="1082994" cy="26712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3" name="文字方塊 72"/>
                <p:cNvSpPr txBox="1"/>
                <p:nvPr/>
              </p:nvSpPr>
              <p:spPr>
                <a:xfrm>
                  <a:off x="6490846" y="1188593"/>
                  <a:ext cx="6510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/>
                    <a:t>(T)</a:t>
                  </a:r>
                  <a:r>
                    <a:rPr lang="en-US" altLang="zh-TW" baseline="-25000" dirty="0"/>
                    <a:t>n</a:t>
                  </a:r>
                  <a:endParaRPr lang="zh-TW" altLang="en-US" dirty="0"/>
                </a:p>
              </p:txBody>
            </p:sp>
            <p:cxnSp>
              <p:nvCxnSpPr>
                <p:cNvPr id="74" name="直線接點 73"/>
                <p:cNvCxnSpPr/>
                <p:nvPr/>
              </p:nvCxnSpPr>
              <p:spPr>
                <a:xfrm>
                  <a:off x="6367503" y="1369116"/>
                  <a:ext cx="21548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矩形 74"/>
                <p:cNvSpPr/>
                <p:nvPr/>
              </p:nvSpPr>
              <p:spPr>
                <a:xfrm>
                  <a:off x="4189445" y="1235552"/>
                  <a:ext cx="115093" cy="267128"/>
                </a:xfrm>
                <a:prstGeom prst="rect">
                  <a:avLst/>
                </a:prstGeom>
                <a:solidFill>
                  <a:srgbClr val="9900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1" name="文字方塊 60"/>
              <p:cNvSpPr txBox="1"/>
              <p:nvPr/>
            </p:nvSpPr>
            <p:spPr>
              <a:xfrm>
                <a:off x="2178970" y="277494"/>
                <a:ext cx="412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2876650" y="272754"/>
                <a:ext cx="373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3101257" y="272754"/>
                <a:ext cx="390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3597789" y="267624"/>
                <a:ext cx="72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l-GR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5860811" y="242538"/>
                <a:ext cx="72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l-GR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4794491" y="267234"/>
                <a:ext cx="72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l-GR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4160951" y="267624"/>
                <a:ext cx="799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Hinge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9" name="文字方塊 58"/>
            <p:cNvSpPr txBox="1"/>
            <p:nvPr/>
          </p:nvSpPr>
          <p:spPr>
            <a:xfrm>
              <a:off x="4507308" y="883526"/>
              <a:ext cx="2728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IgG Heavy Chain cDNA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295369" y="2264936"/>
            <a:ext cx="1538457" cy="596783"/>
            <a:chOff x="251312" y="108328"/>
            <a:chExt cx="1538457" cy="596783"/>
          </a:xfrm>
        </p:grpSpPr>
        <p:cxnSp>
          <p:nvCxnSpPr>
            <p:cNvPr id="81" name="直線接點 80"/>
            <p:cNvCxnSpPr/>
            <p:nvPr/>
          </p:nvCxnSpPr>
          <p:spPr>
            <a:xfrm flipV="1">
              <a:off x="355817" y="701685"/>
              <a:ext cx="470204" cy="3426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251312" y="108328"/>
              <a:ext cx="15384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F: 2A/2B/2C</a:t>
              </a:r>
              <a:endParaRPr lang="zh-TW" alt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1860130" y="1261800"/>
            <a:ext cx="1539056" cy="635248"/>
            <a:chOff x="1860130" y="1261800"/>
            <a:chExt cx="1539056" cy="635248"/>
          </a:xfrm>
        </p:grpSpPr>
        <p:cxnSp>
          <p:nvCxnSpPr>
            <p:cNvPr id="84" name="直線接點 83"/>
            <p:cNvCxnSpPr/>
            <p:nvPr/>
          </p:nvCxnSpPr>
          <p:spPr>
            <a:xfrm flipV="1">
              <a:off x="2131714" y="1272851"/>
              <a:ext cx="478180" cy="184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2590796" y="1261800"/>
              <a:ext cx="164217" cy="202344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字方塊 91"/>
            <p:cNvSpPr txBox="1"/>
            <p:nvPr/>
          </p:nvSpPr>
          <p:spPr>
            <a:xfrm>
              <a:off x="1860130" y="1527716"/>
              <a:ext cx="1539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b="1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2E+Yol </a:t>
              </a:r>
              <a:endParaRPr lang="zh-TW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280365" y="165046"/>
            <a:ext cx="1538457" cy="596783"/>
            <a:chOff x="251312" y="108328"/>
            <a:chExt cx="1538457" cy="596783"/>
          </a:xfrm>
        </p:grpSpPr>
        <p:cxnSp>
          <p:nvCxnSpPr>
            <p:cNvPr id="96" name="直線接點 95"/>
            <p:cNvCxnSpPr/>
            <p:nvPr/>
          </p:nvCxnSpPr>
          <p:spPr>
            <a:xfrm flipV="1">
              <a:off x="355817" y="701685"/>
              <a:ext cx="470204" cy="3426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字方塊 96"/>
            <p:cNvSpPr txBox="1"/>
            <p:nvPr/>
          </p:nvSpPr>
          <p:spPr>
            <a:xfrm>
              <a:off x="251312" y="108328"/>
              <a:ext cx="15384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F: 2A/2B/2C</a:t>
              </a:r>
              <a:endParaRPr lang="zh-TW" alt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8" name="群組 97"/>
          <p:cNvGrpSpPr/>
          <p:nvPr/>
        </p:nvGrpSpPr>
        <p:grpSpPr>
          <a:xfrm>
            <a:off x="1894830" y="3274008"/>
            <a:ext cx="1539056" cy="635248"/>
            <a:chOff x="1860130" y="1261800"/>
            <a:chExt cx="1539056" cy="635248"/>
          </a:xfrm>
        </p:grpSpPr>
        <p:cxnSp>
          <p:nvCxnSpPr>
            <p:cNvPr id="99" name="直線接點 98"/>
            <p:cNvCxnSpPr/>
            <p:nvPr/>
          </p:nvCxnSpPr>
          <p:spPr>
            <a:xfrm flipV="1">
              <a:off x="2131714" y="1272851"/>
              <a:ext cx="478180" cy="184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2590796" y="1261800"/>
              <a:ext cx="164217" cy="202344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字方塊 100"/>
            <p:cNvSpPr txBox="1"/>
            <p:nvPr/>
          </p:nvSpPr>
          <p:spPr>
            <a:xfrm>
              <a:off x="1860130" y="1527716"/>
              <a:ext cx="1539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b="1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2D+Yol </a:t>
              </a:r>
              <a:endParaRPr lang="zh-TW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群組 105"/>
          <p:cNvGrpSpPr/>
          <p:nvPr/>
        </p:nvGrpSpPr>
        <p:grpSpPr>
          <a:xfrm>
            <a:off x="7605735" y="111098"/>
            <a:ext cx="1709262" cy="596783"/>
            <a:chOff x="7605735" y="111098"/>
            <a:chExt cx="1709262" cy="596783"/>
          </a:xfrm>
        </p:grpSpPr>
        <p:grpSp>
          <p:nvGrpSpPr>
            <p:cNvPr id="102" name="群組 101"/>
            <p:cNvGrpSpPr/>
            <p:nvPr/>
          </p:nvGrpSpPr>
          <p:grpSpPr>
            <a:xfrm>
              <a:off x="7631180" y="111098"/>
              <a:ext cx="1683817" cy="596783"/>
              <a:chOff x="251311" y="108328"/>
              <a:chExt cx="1683817" cy="596783"/>
            </a:xfrm>
          </p:grpSpPr>
          <p:cxnSp>
            <p:nvCxnSpPr>
              <p:cNvPr id="103" name="直線接點 102"/>
              <p:cNvCxnSpPr/>
              <p:nvPr/>
            </p:nvCxnSpPr>
            <p:spPr>
              <a:xfrm flipV="1">
                <a:off x="355817" y="701685"/>
                <a:ext cx="470204" cy="3426"/>
              </a:xfrm>
              <a:prstGeom prst="line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字方塊 103"/>
              <p:cNvSpPr txBox="1"/>
              <p:nvPr/>
            </p:nvSpPr>
            <p:spPr>
              <a:xfrm>
                <a:off x="251311" y="108328"/>
                <a:ext cx="16838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F: 2F-2H+Yol</a:t>
                </a:r>
                <a:endParaRPr lang="zh-TW" altLang="en-US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5" name="直線接點 104"/>
            <p:cNvCxnSpPr/>
            <p:nvPr/>
          </p:nvCxnSpPr>
          <p:spPr>
            <a:xfrm>
              <a:off x="7605735" y="503376"/>
              <a:ext cx="164217" cy="202344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群組 106"/>
          <p:cNvGrpSpPr/>
          <p:nvPr/>
        </p:nvGrpSpPr>
        <p:grpSpPr>
          <a:xfrm>
            <a:off x="9081633" y="1303616"/>
            <a:ext cx="1539056" cy="445569"/>
            <a:chOff x="1879901" y="1272851"/>
            <a:chExt cx="1539056" cy="445569"/>
          </a:xfrm>
        </p:grpSpPr>
        <p:cxnSp>
          <p:nvCxnSpPr>
            <p:cNvPr id="108" name="直線接點 107"/>
            <p:cNvCxnSpPr/>
            <p:nvPr/>
          </p:nvCxnSpPr>
          <p:spPr>
            <a:xfrm flipV="1">
              <a:off x="2131714" y="1272851"/>
              <a:ext cx="478180" cy="184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/>
            <p:cNvSpPr txBox="1"/>
            <p:nvPr/>
          </p:nvSpPr>
          <p:spPr>
            <a:xfrm>
              <a:off x="1879901" y="1349088"/>
              <a:ext cx="1539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b="1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2P </a:t>
              </a:r>
              <a:endParaRPr lang="zh-TW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1" name="群組 110"/>
          <p:cNvGrpSpPr/>
          <p:nvPr/>
        </p:nvGrpSpPr>
        <p:grpSpPr>
          <a:xfrm>
            <a:off x="9053236" y="3233350"/>
            <a:ext cx="1539056" cy="448306"/>
            <a:chOff x="1845390" y="1272851"/>
            <a:chExt cx="1539056" cy="448306"/>
          </a:xfrm>
        </p:grpSpPr>
        <p:cxnSp>
          <p:nvCxnSpPr>
            <p:cNvPr id="112" name="直線接點 111"/>
            <p:cNvCxnSpPr/>
            <p:nvPr/>
          </p:nvCxnSpPr>
          <p:spPr>
            <a:xfrm flipV="1">
              <a:off x="2131714" y="1272851"/>
              <a:ext cx="478180" cy="184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字方塊 113"/>
            <p:cNvSpPr txBox="1"/>
            <p:nvPr/>
          </p:nvSpPr>
          <p:spPr>
            <a:xfrm>
              <a:off x="1845390" y="1351825"/>
              <a:ext cx="1539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b="1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2Q </a:t>
              </a:r>
              <a:endParaRPr lang="zh-TW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群組 114"/>
          <p:cNvGrpSpPr/>
          <p:nvPr/>
        </p:nvGrpSpPr>
        <p:grpSpPr>
          <a:xfrm>
            <a:off x="7656094" y="2100376"/>
            <a:ext cx="2480027" cy="596783"/>
            <a:chOff x="7605735" y="111098"/>
            <a:chExt cx="2480027" cy="596783"/>
          </a:xfrm>
        </p:grpSpPr>
        <p:grpSp>
          <p:nvGrpSpPr>
            <p:cNvPr id="116" name="群組 115"/>
            <p:cNvGrpSpPr/>
            <p:nvPr/>
          </p:nvGrpSpPr>
          <p:grpSpPr>
            <a:xfrm>
              <a:off x="7631180" y="111098"/>
              <a:ext cx="2454582" cy="596783"/>
              <a:chOff x="251311" y="108328"/>
              <a:chExt cx="2454582" cy="596783"/>
            </a:xfrm>
          </p:grpSpPr>
          <p:cxnSp>
            <p:nvCxnSpPr>
              <p:cNvPr id="118" name="直線接點 117"/>
              <p:cNvCxnSpPr/>
              <p:nvPr/>
            </p:nvCxnSpPr>
            <p:spPr>
              <a:xfrm flipV="1">
                <a:off x="355817" y="701685"/>
                <a:ext cx="470204" cy="3426"/>
              </a:xfrm>
              <a:prstGeom prst="line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文字方塊 118"/>
              <p:cNvSpPr txBox="1"/>
              <p:nvPr/>
            </p:nvSpPr>
            <p:spPr>
              <a:xfrm>
                <a:off x="251311" y="108328"/>
                <a:ext cx="24545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F: 2I+Yol/2K-2O+Yol</a:t>
                </a:r>
                <a:endParaRPr lang="zh-TW" altLang="en-US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17" name="直線接點 116"/>
            <p:cNvCxnSpPr/>
            <p:nvPr/>
          </p:nvCxnSpPr>
          <p:spPr>
            <a:xfrm>
              <a:off x="7605735" y="503376"/>
              <a:ext cx="164217" cy="202344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群組 141"/>
          <p:cNvGrpSpPr/>
          <p:nvPr/>
        </p:nvGrpSpPr>
        <p:grpSpPr>
          <a:xfrm>
            <a:off x="1299665" y="4358455"/>
            <a:ext cx="5096617" cy="966590"/>
            <a:chOff x="681037" y="4063542"/>
            <a:chExt cx="5096617" cy="966590"/>
          </a:xfrm>
        </p:grpSpPr>
        <p:sp>
          <p:nvSpPr>
            <p:cNvPr id="137" name="文字方塊 136"/>
            <p:cNvSpPr txBox="1"/>
            <p:nvPr/>
          </p:nvSpPr>
          <p:spPr>
            <a:xfrm>
              <a:off x="2918107" y="4070504"/>
              <a:ext cx="534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1" name="群組 140"/>
            <p:cNvGrpSpPr/>
            <p:nvPr/>
          </p:nvGrpSpPr>
          <p:grpSpPr>
            <a:xfrm>
              <a:off x="681037" y="4063542"/>
              <a:ext cx="5096617" cy="966590"/>
              <a:chOff x="681037" y="4063542"/>
              <a:chExt cx="5096617" cy="966590"/>
            </a:xfrm>
          </p:grpSpPr>
          <p:grpSp>
            <p:nvGrpSpPr>
              <p:cNvPr id="125" name="群組 124"/>
              <p:cNvGrpSpPr/>
              <p:nvPr/>
            </p:nvGrpSpPr>
            <p:grpSpPr>
              <a:xfrm>
                <a:off x="1189748" y="4763004"/>
                <a:ext cx="2543760" cy="267128"/>
                <a:chOff x="1189748" y="4763004"/>
                <a:chExt cx="2543760" cy="267128"/>
              </a:xfrm>
            </p:grpSpPr>
            <p:sp>
              <p:nvSpPr>
                <p:cNvPr id="120" name="矩形 119"/>
                <p:cNvSpPr/>
                <p:nvPr/>
              </p:nvSpPr>
              <p:spPr>
                <a:xfrm>
                  <a:off x="1189748" y="4763004"/>
                  <a:ext cx="1305650" cy="26712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2495399" y="4763004"/>
                  <a:ext cx="233362" cy="26712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2728761" y="4763004"/>
                  <a:ext cx="233362" cy="26712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2960534" y="4763004"/>
                  <a:ext cx="473352" cy="26712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3433886" y="4763004"/>
                  <a:ext cx="299622" cy="267128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32" name="文字方塊 131"/>
              <p:cNvSpPr txBox="1"/>
              <p:nvPr/>
            </p:nvSpPr>
            <p:spPr>
              <a:xfrm>
                <a:off x="1616335" y="4068940"/>
                <a:ext cx="797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VH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左大括弧 132"/>
              <p:cNvSpPr/>
              <p:nvPr/>
            </p:nvSpPr>
            <p:spPr>
              <a:xfrm rot="5400000">
                <a:off x="1956508" y="3701306"/>
                <a:ext cx="231288" cy="1767516"/>
              </a:xfrm>
              <a:prstGeom prst="leftBrace">
                <a:avLst>
                  <a:gd name="adj1" fmla="val 0"/>
                  <a:gd name="adj2" fmla="val 4898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681037" y="4766004"/>
                <a:ext cx="506335" cy="264128"/>
              </a:xfrm>
              <a:prstGeom prst="rect">
                <a:avLst/>
              </a:prstGeom>
              <a:solidFill>
                <a:srgbClr val="C55A1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b="1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NcoI</a:t>
                </a:r>
                <a:endParaRPr lang="zh-TW" altLang="en-US" sz="12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左大括弧 137"/>
              <p:cNvSpPr/>
              <p:nvPr/>
            </p:nvSpPr>
            <p:spPr>
              <a:xfrm rot="5400000">
                <a:off x="3081566" y="4380257"/>
                <a:ext cx="231288" cy="416692"/>
              </a:xfrm>
              <a:prstGeom prst="leftBrace">
                <a:avLst>
                  <a:gd name="adj1" fmla="val 0"/>
                  <a:gd name="adj2" fmla="val 4898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文字方塊 138"/>
              <p:cNvSpPr txBox="1"/>
              <p:nvPr/>
            </p:nvSpPr>
            <p:spPr>
              <a:xfrm>
                <a:off x="3290660" y="4063542"/>
                <a:ext cx="2486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Linker Sequence (</a:t>
                </a:r>
                <a:r>
                  <a:rPr lang="en-US" altLang="zh-TW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Yol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左大括弧 139"/>
              <p:cNvSpPr/>
              <p:nvPr/>
            </p:nvSpPr>
            <p:spPr>
              <a:xfrm rot="5400000">
                <a:off x="3482779" y="4466185"/>
                <a:ext cx="231288" cy="240960"/>
              </a:xfrm>
              <a:prstGeom prst="leftBrace">
                <a:avLst>
                  <a:gd name="adj1" fmla="val 0"/>
                  <a:gd name="adj2" fmla="val 3980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43" name="群組 142"/>
          <p:cNvGrpSpPr/>
          <p:nvPr/>
        </p:nvGrpSpPr>
        <p:grpSpPr>
          <a:xfrm>
            <a:off x="7215893" y="4310983"/>
            <a:ext cx="4287737" cy="970316"/>
            <a:chOff x="-339305" y="4059816"/>
            <a:chExt cx="4287737" cy="970316"/>
          </a:xfrm>
        </p:grpSpPr>
        <p:sp>
          <p:nvSpPr>
            <p:cNvPr id="144" name="文字方塊 143"/>
            <p:cNvSpPr txBox="1"/>
            <p:nvPr/>
          </p:nvSpPr>
          <p:spPr>
            <a:xfrm>
              <a:off x="2995011" y="4070504"/>
              <a:ext cx="554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5" name="群組 144"/>
            <p:cNvGrpSpPr/>
            <p:nvPr/>
          </p:nvGrpSpPr>
          <p:grpSpPr>
            <a:xfrm>
              <a:off x="-339305" y="4059816"/>
              <a:ext cx="4287737" cy="970316"/>
              <a:chOff x="-339305" y="4059816"/>
              <a:chExt cx="4287737" cy="970316"/>
            </a:xfrm>
          </p:grpSpPr>
          <p:grpSp>
            <p:nvGrpSpPr>
              <p:cNvPr id="146" name="群組 145"/>
              <p:cNvGrpSpPr/>
              <p:nvPr/>
            </p:nvGrpSpPr>
            <p:grpSpPr>
              <a:xfrm>
                <a:off x="1115278" y="4763004"/>
                <a:ext cx="2318608" cy="267128"/>
                <a:chOff x="1115278" y="4763004"/>
                <a:chExt cx="2318608" cy="267128"/>
              </a:xfrm>
            </p:grpSpPr>
            <p:sp>
              <p:nvSpPr>
                <p:cNvPr id="153" name="矩形 152"/>
                <p:cNvSpPr/>
                <p:nvPr/>
              </p:nvSpPr>
              <p:spPr>
                <a:xfrm>
                  <a:off x="1414900" y="4763004"/>
                  <a:ext cx="1305650" cy="26712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5" name="矩形 154"/>
                <p:cNvSpPr/>
                <p:nvPr/>
              </p:nvSpPr>
              <p:spPr>
                <a:xfrm>
                  <a:off x="2728761" y="4763004"/>
                  <a:ext cx="233362" cy="26712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6" name="矩形 155"/>
                <p:cNvSpPr/>
                <p:nvPr/>
              </p:nvSpPr>
              <p:spPr>
                <a:xfrm>
                  <a:off x="2960534" y="4763004"/>
                  <a:ext cx="473352" cy="26712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7" name="矩形 156"/>
                <p:cNvSpPr/>
                <p:nvPr/>
              </p:nvSpPr>
              <p:spPr>
                <a:xfrm>
                  <a:off x="1115278" y="4763004"/>
                  <a:ext cx="299622" cy="267128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47" name="文字方塊 146"/>
              <p:cNvSpPr txBox="1"/>
              <p:nvPr/>
            </p:nvSpPr>
            <p:spPr>
              <a:xfrm>
                <a:off x="1881809" y="4059816"/>
                <a:ext cx="682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左大括弧 147"/>
              <p:cNvSpPr/>
              <p:nvPr/>
            </p:nvSpPr>
            <p:spPr>
              <a:xfrm rot="5400000">
                <a:off x="2080121" y="3836977"/>
                <a:ext cx="243346" cy="1508231"/>
              </a:xfrm>
              <a:prstGeom prst="leftBrace">
                <a:avLst>
                  <a:gd name="adj1" fmla="val 0"/>
                  <a:gd name="adj2" fmla="val 4898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3442097" y="4763004"/>
                <a:ext cx="506335" cy="26712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b="1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NotI</a:t>
                </a:r>
                <a:endParaRPr lang="zh-TW" altLang="en-US" sz="12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左大括弧 149"/>
              <p:cNvSpPr/>
              <p:nvPr/>
            </p:nvSpPr>
            <p:spPr>
              <a:xfrm rot="5400000">
                <a:off x="3081566" y="4380257"/>
                <a:ext cx="231288" cy="416692"/>
              </a:xfrm>
              <a:prstGeom prst="leftBrace">
                <a:avLst>
                  <a:gd name="adj1" fmla="val 0"/>
                  <a:gd name="adj2" fmla="val 4898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-339305" y="4073470"/>
                <a:ext cx="2280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Linker Sequence (</a:t>
                </a:r>
                <a:r>
                  <a:rPr lang="en-US" altLang="zh-TW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Yol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左大括弧 151"/>
              <p:cNvSpPr/>
              <p:nvPr/>
            </p:nvSpPr>
            <p:spPr>
              <a:xfrm rot="5400000">
                <a:off x="1149445" y="4474026"/>
                <a:ext cx="231288" cy="265994"/>
              </a:xfrm>
              <a:prstGeom prst="leftBrace">
                <a:avLst>
                  <a:gd name="adj1" fmla="val 0"/>
                  <a:gd name="adj2" fmla="val 7482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58" name="文字方塊 157"/>
          <p:cNvSpPr txBox="1"/>
          <p:nvPr/>
        </p:nvSpPr>
        <p:spPr>
          <a:xfrm>
            <a:off x="432128" y="5519953"/>
            <a:ext cx="554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Heavy Chain with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inker Sequence &amp; NcoI site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字方塊 158"/>
          <p:cNvSpPr txBox="1"/>
          <p:nvPr/>
        </p:nvSpPr>
        <p:spPr>
          <a:xfrm>
            <a:off x="6801384" y="5593260"/>
            <a:ext cx="53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Light Chain with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inker Sequence &amp; NotI site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2" name="群組 161"/>
          <p:cNvGrpSpPr/>
          <p:nvPr/>
        </p:nvGrpSpPr>
        <p:grpSpPr>
          <a:xfrm>
            <a:off x="4997816" y="3819837"/>
            <a:ext cx="3413082" cy="545580"/>
            <a:chOff x="4997816" y="3819837"/>
            <a:chExt cx="3413082" cy="545580"/>
          </a:xfrm>
        </p:grpSpPr>
        <p:sp>
          <p:nvSpPr>
            <p:cNvPr id="160" name="向下箭號 159"/>
            <p:cNvSpPr/>
            <p:nvPr/>
          </p:nvSpPr>
          <p:spPr>
            <a:xfrm>
              <a:off x="6612859" y="3819837"/>
              <a:ext cx="188525" cy="545580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1" name="文字方塊 160"/>
            <p:cNvSpPr txBox="1"/>
            <p:nvPr/>
          </p:nvSpPr>
          <p:spPr>
            <a:xfrm>
              <a:off x="4997816" y="3832324"/>
              <a:ext cx="3413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Extension PCR     Amplification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4" name="文字方塊 153"/>
          <p:cNvSpPr txBox="1"/>
          <p:nvPr/>
        </p:nvSpPr>
        <p:spPr>
          <a:xfrm>
            <a:off x="1451" y="0"/>
            <a:ext cx="3536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A</a:t>
            </a:r>
            <a:endParaRPr lang="zh-TW" altLang="en-US" b="1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7309530" y="-1492"/>
            <a:ext cx="3536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B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14047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-156743" y="601790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4 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diagram of Overlap Extension PCR (OE-PCR) for scFv construction. (A) Annealing step in overlap PCR (B) Extension step in overlap PCR (C) Purification PCR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左大括弧 52"/>
          <p:cNvSpPr/>
          <p:nvPr/>
        </p:nvSpPr>
        <p:spPr>
          <a:xfrm rot="16200000" flipV="1">
            <a:off x="5978939" y="-232087"/>
            <a:ext cx="273838" cy="4292793"/>
          </a:xfrm>
          <a:prstGeom prst="leftBrace">
            <a:avLst>
              <a:gd name="adj1" fmla="val 0"/>
              <a:gd name="adj2" fmla="val 5009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n w="57150">
                <a:solidFill>
                  <a:schemeClr val="tx1"/>
                </a:solidFill>
              </a:ln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81480" y="169581"/>
            <a:ext cx="11706471" cy="2225992"/>
            <a:chOff x="165255" y="2039561"/>
            <a:chExt cx="11706471" cy="2225992"/>
          </a:xfrm>
        </p:grpSpPr>
        <p:grpSp>
          <p:nvGrpSpPr>
            <p:cNvPr id="6" name="群組 5"/>
            <p:cNvGrpSpPr/>
            <p:nvPr/>
          </p:nvGrpSpPr>
          <p:grpSpPr>
            <a:xfrm>
              <a:off x="165255" y="2076845"/>
              <a:ext cx="11706471" cy="2188708"/>
              <a:chOff x="165255" y="2076845"/>
              <a:chExt cx="11706471" cy="2188708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165255" y="2711892"/>
                <a:ext cx="11706471" cy="1553661"/>
                <a:chOff x="172875" y="2149917"/>
                <a:chExt cx="11706471" cy="1553661"/>
              </a:xfrm>
            </p:grpSpPr>
            <p:grpSp>
              <p:nvGrpSpPr>
                <p:cNvPr id="64" name="群組 63"/>
                <p:cNvGrpSpPr/>
                <p:nvPr/>
              </p:nvGrpSpPr>
              <p:grpSpPr>
                <a:xfrm>
                  <a:off x="4457881" y="2205624"/>
                  <a:ext cx="7421465" cy="233568"/>
                  <a:chOff x="4414751" y="2596533"/>
                  <a:chExt cx="7421465" cy="233568"/>
                </a:xfrm>
              </p:grpSpPr>
              <p:sp>
                <p:nvSpPr>
                  <p:cNvPr id="63" name="矩形 62"/>
                  <p:cNvSpPr/>
                  <p:nvPr/>
                </p:nvSpPr>
                <p:spPr>
                  <a:xfrm>
                    <a:off x="4414751" y="2596533"/>
                    <a:ext cx="3808970" cy="233568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b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grpSp>
                <p:nvGrpSpPr>
                  <p:cNvPr id="45" name="群組 44"/>
                  <p:cNvGrpSpPr/>
                  <p:nvPr/>
                </p:nvGrpSpPr>
                <p:grpSpPr>
                  <a:xfrm>
                    <a:off x="8229596" y="2596533"/>
                    <a:ext cx="3606620" cy="233568"/>
                    <a:chOff x="8942072" y="2680893"/>
                    <a:chExt cx="2518479" cy="267128"/>
                  </a:xfrm>
                </p:grpSpPr>
                <p:sp>
                  <p:nvSpPr>
                    <p:cNvPr id="40" name="矩形 39"/>
                    <p:cNvSpPr/>
                    <p:nvPr/>
                  </p:nvSpPr>
                  <p:spPr>
                    <a:xfrm>
                      <a:off x="8942072" y="2680893"/>
                      <a:ext cx="1305650" cy="267128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en-US" altLang="zh-TW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</a:t>
                      </a:r>
                      <a:endParaRPr lang="zh-TW" alt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2" name="矩形 41"/>
                    <p:cNvSpPr/>
                    <p:nvPr/>
                  </p:nvSpPr>
                  <p:spPr>
                    <a:xfrm>
                      <a:off x="10247722" y="2680893"/>
                      <a:ext cx="233362" cy="267128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</a:t>
                      </a:r>
                      <a:endParaRPr lang="zh-TW" alt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sp>
                  <p:nvSpPr>
                    <p:cNvPr id="43" name="矩形 42"/>
                    <p:cNvSpPr/>
                    <p:nvPr/>
                  </p:nvSpPr>
                  <p:spPr>
                    <a:xfrm>
                      <a:off x="10479495" y="2680893"/>
                      <a:ext cx="473352" cy="26712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44" name="矩形 43"/>
                    <p:cNvSpPr/>
                    <p:nvPr/>
                  </p:nvSpPr>
                  <p:spPr>
                    <a:xfrm>
                      <a:off x="10954216" y="2680893"/>
                      <a:ext cx="506335" cy="267128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200" b="1" i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NotI</a:t>
                      </a:r>
                      <a:endParaRPr lang="zh-TW" altLang="en-US" sz="1200" b="1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47" name="群組 46"/>
                <p:cNvGrpSpPr/>
                <p:nvPr/>
              </p:nvGrpSpPr>
              <p:grpSpPr>
                <a:xfrm>
                  <a:off x="172875" y="2746960"/>
                  <a:ext cx="7567023" cy="233568"/>
                  <a:chOff x="129745" y="3033934"/>
                  <a:chExt cx="7567023" cy="566494"/>
                </a:xfrm>
              </p:grpSpPr>
              <p:sp>
                <p:nvSpPr>
                  <p:cNvPr id="46" name="矩形 45"/>
                  <p:cNvSpPr/>
                  <p:nvPr/>
                </p:nvSpPr>
                <p:spPr>
                  <a:xfrm>
                    <a:off x="3887798" y="3033934"/>
                    <a:ext cx="3808970" cy="566494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b="1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grpSp>
                <p:nvGrpSpPr>
                  <p:cNvPr id="8" name="群組 7"/>
                  <p:cNvGrpSpPr/>
                  <p:nvPr/>
                </p:nvGrpSpPr>
                <p:grpSpPr>
                  <a:xfrm>
                    <a:off x="129745" y="3033934"/>
                    <a:ext cx="3758053" cy="566494"/>
                    <a:chOff x="681037" y="4763004"/>
                    <a:chExt cx="3758053" cy="267128"/>
                  </a:xfrm>
                </p:grpSpPr>
                <p:grpSp>
                  <p:nvGrpSpPr>
                    <p:cNvPr id="9" name="群組 8"/>
                    <p:cNvGrpSpPr/>
                    <p:nvPr/>
                  </p:nvGrpSpPr>
                  <p:grpSpPr>
                    <a:xfrm>
                      <a:off x="1189747" y="4763004"/>
                      <a:ext cx="3249343" cy="267128"/>
                      <a:chOff x="1189747" y="4763004"/>
                      <a:chExt cx="3249343" cy="267128"/>
                    </a:xfrm>
                  </p:grpSpPr>
                  <p:sp>
                    <p:nvSpPr>
                      <p:cNvPr id="16" name="矩形 15"/>
                      <p:cNvSpPr/>
                      <p:nvPr/>
                    </p:nvSpPr>
                    <p:spPr>
                      <a:xfrm>
                        <a:off x="1189747" y="4763004"/>
                        <a:ext cx="1595653" cy="26712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b="1" dirty="0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V</a:t>
                        </a:r>
                        <a:endParaRPr lang="zh-TW" alt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17" name="矩形 16"/>
                      <p:cNvSpPr/>
                      <p:nvPr/>
                    </p:nvSpPr>
                    <p:spPr>
                      <a:xfrm>
                        <a:off x="2789818" y="4763004"/>
                        <a:ext cx="233362" cy="267128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b="1" dirty="0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D</a:t>
                        </a:r>
                        <a:endParaRPr lang="zh-TW" alt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18" name="矩形 17"/>
                      <p:cNvSpPr/>
                      <p:nvPr/>
                    </p:nvSpPr>
                    <p:spPr>
                      <a:xfrm>
                        <a:off x="3027597" y="4763004"/>
                        <a:ext cx="233362" cy="267128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b="1" dirty="0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J</a:t>
                        </a:r>
                        <a:endParaRPr lang="zh-TW" alt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19" name="矩形 18"/>
                      <p:cNvSpPr/>
                      <p:nvPr/>
                    </p:nvSpPr>
                    <p:spPr>
                      <a:xfrm>
                        <a:off x="3260959" y="4763004"/>
                        <a:ext cx="1178131" cy="267128"/>
                      </a:xfrm>
                      <a:prstGeom prst="rect">
                        <a:avLst/>
                      </a:prstGeom>
                      <a:solidFill>
                        <a:schemeClr val="accent6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b="1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</p:grpSp>
                <p:sp>
                  <p:nvSpPr>
                    <p:cNvPr id="12" name="矩形 11"/>
                    <p:cNvSpPr/>
                    <p:nvPr/>
                  </p:nvSpPr>
                  <p:spPr>
                    <a:xfrm>
                      <a:off x="681037" y="4763004"/>
                      <a:ext cx="506335" cy="267128"/>
                    </a:xfrm>
                    <a:prstGeom prst="rect">
                      <a:avLst/>
                    </a:prstGeom>
                    <a:solidFill>
                      <a:srgbClr val="C55A1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TW" sz="1200" b="1" i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NcoI</a:t>
                      </a:r>
                      <a:endParaRPr lang="zh-TW" altLang="en-US" sz="1200" b="1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39" name="文字方塊 38"/>
                <p:cNvSpPr txBox="1"/>
                <p:nvPr/>
              </p:nvSpPr>
              <p:spPr>
                <a:xfrm>
                  <a:off x="2303139" y="2149917"/>
                  <a:ext cx="804996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          5</a:t>
                  </a:r>
                  <a:r>
                    <a:rPr lang="en-US" altLang="zh-TW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’-</a:t>
                  </a:r>
                  <a:r>
                    <a:rPr lang="en-US" altLang="zh-TW" b="1" dirty="0">
                      <a:solidFill>
                        <a:schemeClr val="bg1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 GGT GAA TTT TCA </a:t>
                  </a:r>
                  <a:r>
                    <a:rPr lang="en-US" altLang="zh-TW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GAA </a:t>
                  </a:r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GC</a:t>
                  </a:r>
                  <a:r>
                    <a:rPr lang="zh-TW" altLang="en-US" sz="800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</a:t>
                  </a:r>
                  <a:r>
                    <a:rPr lang="en-US" altLang="zh-TW" b="1" dirty="0" smtClean="0">
                      <a:solidFill>
                        <a:srgbClr val="7030A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 </a:t>
                  </a:r>
                  <a:r>
                    <a:rPr lang="en-US" altLang="zh-TW" b="1" dirty="0">
                      <a:solidFill>
                        <a:srgbClr val="7030A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CGC </a:t>
                  </a:r>
                  <a:r>
                    <a:rPr lang="en-US" altLang="zh-TW" b="1" dirty="0" smtClean="0">
                      <a:solidFill>
                        <a:srgbClr val="7030A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GT</a:t>
                  </a:r>
                </a:p>
                <a:p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             </a:t>
                  </a:r>
                  <a:r>
                    <a:rPr lang="en-US" altLang="zh-TW" sz="1100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│  │ │ </a:t>
                  </a:r>
                  <a:r>
                    <a:rPr lang="en-US" altLang="zh-TW" sz="11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│ </a:t>
                  </a:r>
                  <a:r>
                    <a:rPr lang="en-US" altLang="zh-TW" sz="1100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│ │ │</a:t>
                  </a:r>
                  <a:r>
                    <a:rPr lang="en-US" altLang="zh-TW" sz="200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</a:t>
                  </a:r>
                  <a:r>
                    <a:rPr lang="en-US" altLang="zh-TW" sz="1100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│ │ │</a:t>
                  </a:r>
                  <a:r>
                    <a:rPr lang="en-US" altLang="zh-TW" sz="11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</a:t>
                  </a:r>
                  <a:r>
                    <a:rPr lang="en-US" altLang="zh-TW" sz="600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</a:t>
                  </a:r>
                  <a:r>
                    <a:rPr lang="en-US" altLang="zh-TW" sz="1100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│ </a:t>
                  </a:r>
                  <a:r>
                    <a:rPr lang="en-US" altLang="zh-TW" sz="11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│</a:t>
                  </a:r>
                  <a:r>
                    <a:rPr lang="en-US" altLang="zh-TW" sz="1100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</a:t>
                  </a:r>
                  <a:r>
                    <a:rPr lang="en-US" altLang="zh-TW" sz="11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│ </a:t>
                  </a:r>
                  <a:endParaRPr lang="en-US" altLang="zh-TW" sz="1100" b="1" dirty="0" smtClean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  <a:p>
                  <a:r>
                    <a:rPr lang="en-US" altLang="zh-TW" b="1" dirty="0" smtClean="0">
                      <a:solidFill>
                        <a:srgbClr val="00B05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</a:t>
                  </a:r>
                  <a:r>
                    <a:rPr lang="en-US" altLang="zh-TW" b="1" dirty="0" smtClean="0">
                      <a:solidFill>
                        <a:srgbClr val="0070C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TTC GAA</a:t>
                  </a:r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CTT  </a:t>
                  </a:r>
                  <a:r>
                    <a:rPr lang="en-US" altLang="zh-TW" b="1" dirty="0" err="1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CT</a:t>
                  </a:r>
                  <a:r>
                    <a:rPr lang="en-US" altLang="zh-TW" b="1" dirty="0" err="1" smtClean="0">
                      <a:solidFill>
                        <a:schemeClr val="bg1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</a:t>
                  </a:r>
                  <a:r>
                    <a:rPr lang="en-US" altLang="zh-TW" b="1" dirty="0" smtClean="0">
                      <a:solidFill>
                        <a:schemeClr val="bg1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CCA CTT AAA AGT</a:t>
                  </a:r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-5’</a:t>
                  </a:r>
                  <a:endParaRPr lang="zh-TW" altLang="zh-TW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48" name="文字方塊 47"/>
                <p:cNvSpPr txBox="1"/>
                <p:nvPr/>
              </p:nvSpPr>
              <p:spPr>
                <a:xfrm>
                  <a:off x="3074975" y="3334246"/>
                  <a:ext cx="5349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文字方塊 48"/>
                <p:cNvSpPr txBox="1"/>
                <p:nvPr/>
              </p:nvSpPr>
              <p:spPr>
                <a:xfrm>
                  <a:off x="1274350" y="3334246"/>
                  <a:ext cx="797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VH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左大括弧 49"/>
                <p:cNvSpPr/>
                <p:nvPr/>
              </p:nvSpPr>
              <p:spPr>
                <a:xfrm rot="16200000" flipV="1">
                  <a:off x="1578793" y="2185814"/>
                  <a:ext cx="231288" cy="2030456"/>
                </a:xfrm>
                <a:prstGeom prst="leftBrace">
                  <a:avLst>
                    <a:gd name="adj1" fmla="val 0"/>
                    <a:gd name="adj2" fmla="val 48984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左大括弧 50"/>
                <p:cNvSpPr/>
                <p:nvPr/>
              </p:nvSpPr>
              <p:spPr>
                <a:xfrm rot="16200000" flipV="1">
                  <a:off x="3238043" y="2642717"/>
                  <a:ext cx="231288" cy="1116650"/>
                </a:xfrm>
                <a:prstGeom prst="leftBrace">
                  <a:avLst>
                    <a:gd name="adj1" fmla="val 0"/>
                    <a:gd name="adj2" fmla="val 48984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2" name="左大括弧 31"/>
              <p:cNvSpPr/>
              <p:nvPr/>
            </p:nvSpPr>
            <p:spPr>
              <a:xfrm rot="5400000">
                <a:off x="6038254" y="1439525"/>
                <a:ext cx="236349" cy="2323150"/>
              </a:xfrm>
              <a:prstGeom prst="leftBrace">
                <a:avLst>
                  <a:gd name="adj1" fmla="val 0"/>
                  <a:gd name="adj2" fmla="val 4898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文字方塊 2"/>
              <p:cNvSpPr txBox="1"/>
              <p:nvPr/>
            </p:nvSpPr>
            <p:spPr>
              <a:xfrm>
                <a:off x="4874802" y="2076845"/>
                <a:ext cx="260548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Overlapped Region (13nt)</a:t>
                </a:r>
                <a:endParaRPr lang="zh-TW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文字方塊 34"/>
            <p:cNvSpPr txBox="1"/>
            <p:nvPr/>
          </p:nvSpPr>
          <p:spPr>
            <a:xfrm>
              <a:off x="9082745" y="2069878"/>
              <a:ext cx="622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VL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左大括弧 40"/>
            <p:cNvSpPr/>
            <p:nvPr/>
          </p:nvSpPr>
          <p:spPr>
            <a:xfrm rot="5400000">
              <a:off x="9245479" y="1504024"/>
              <a:ext cx="231288" cy="2159414"/>
            </a:xfrm>
            <a:prstGeom prst="leftBrace">
              <a:avLst>
                <a:gd name="adj1" fmla="val 0"/>
                <a:gd name="adj2" fmla="val 4898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左大括弧 51"/>
            <p:cNvSpPr/>
            <p:nvPr/>
          </p:nvSpPr>
          <p:spPr>
            <a:xfrm rot="5400000">
              <a:off x="10700806" y="2255515"/>
              <a:ext cx="231288" cy="656433"/>
            </a:xfrm>
            <a:prstGeom prst="leftBrace">
              <a:avLst>
                <a:gd name="adj1" fmla="val 0"/>
                <a:gd name="adj2" fmla="val 4898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0505406" y="2039561"/>
              <a:ext cx="622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7" name="文字方塊 86"/>
          <p:cNvSpPr txBox="1"/>
          <p:nvPr/>
        </p:nvSpPr>
        <p:spPr>
          <a:xfrm>
            <a:off x="2803967" y="934245"/>
            <a:ext cx="122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HindIII</a:t>
            </a:r>
            <a:endParaRPr lang="zh-TW" altLang="en-US" b="1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8275867" y="1234164"/>
            <a:ext cx="122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MluI</a:t>
            </a:r>
            <a:endParaRPr lang="zh-TW" altLang="en-US" b="1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3927329" y="2046964"/>
            <a:ext cx="432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Linker Sequence (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-tag)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3433" y="166341"/>
            <a:ext cx="3536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A</a:t>
            </a:r>
            <a:endParaRPr lang="zh-TW" altLang="en-US" b="1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193432" y="2340650"/>
            <a:ext cx="3536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/>
              <a:t>B</a:t>
            </a:r>
            <a:endParaRPr lang="zh-TW" altLang="en-US" b="1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59745" y="2856047"/>
            <a:ext cx="11712225" cy="923330"/>
            <a:chOff x="262623" y="2933267"/>
            <a:chExt cx="11712225" cy="923330"/>
          </a:xfrm>
        </p:grpSpPr>
        <p:sp>
          <p:nvSpPr>
            <p:cNvPr id="93" name="矩形 92"/>
            <p:cNvSpPr/>
            <p:nvPr/>
          </p:nvSpPr>
          <p:spPr>
            <a:xfrm>
              <a:off x="2848292" y="3001227"/>
              <a:ext cx="1178131" cy="23356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262623" y="2933267"/>
              <a:ext cx="11712225" cy="923330"/>
              <a:chOff x="262623" y="2933267"/>
              <a:chExt cx="11712225" cy="92333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8368228" y="3529561"/>
                <a:ext cx="1869773" cy="23356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endParaRPr lang="zh-TW" alt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10238001" y="3529561"/>
                <a:ext cx="334189" cy="23356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endParaRPr lang="zh-TW" alt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2377151" y="3001227"/>
                <a:ext cx="233362" cy="23356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</a:t>
                </a:r>
                <a:endParaRPr lang="zh-TW" alt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2614930" y="3001227"/>
                <a:ext cx="233362" cy="23356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endParaRPr lang="zh-TW" altLang="en-US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1" name="群組 10"/>
              <p:cNvGrpSpPr/>
              <p:nvPr/>
            </p:nvGrpSpPr>
            <p:grpSpPr>
              <a:xfrm>
                <a:off x="262623" y="2933267"/>
                <a:ext cx="11712225" cy="923330"/>
                <a:chOff x="262623" y="2933267"/>
                <a:chExt cx="11712225" cy="923330"/>
              </a:xfrm>
            </p:grpSpPr>
            <p:sp>
              <p:nvSpPr>
                <p:cNvPr id="101" name="矩形 100"/>
                <p:cNvSpPr/>
                <p:nvPr/>
              </p:nvSpPr>
              <p:spPr>
                <a:xfrm>
                  <a:off x="10569914" y="3529561"/>
                  <a:ext cx="677870" cy="23356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1249744" y="3529561"/>
                  <a:ext cx="725104" cy="23356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i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NotI</a:t>
                  </a:r>
                  <a:endParaRPr lang="zh-TW" altLang="en-US" sz="1200" b="1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777080" y="3001227"/>
                  <a:ext cx="1595653" cy="2335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V</a:t>
                  </a:r>
                  <a:endParaRPr lang="zh-TW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268370" y="3001227"/>
                  <a:ext cx="506335" cy="233568"/>
                </a:xfrm>
                <a:prstGeom prst="rect">
                  <a:avLst/>
                </a:prstGeom>
                <a:solidFill>
                  <a:srgbClr val="C55A1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200" b="1" i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NcoI</a:t>
                  </a:r>
                  <a:endParaRPr lang="zh-TW" altLang="en-US" sz="1200" b="1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1" name="群組 60"/>
                <p:cNvGrpSpPr/>
                <p:nvPr/>
              </p:nvGrpSpPr>
              <p:grpSpPr>
                <a:xfrm>
                  <a:off x="262623" y="2933267"/>
                  <a:ext cx="11706471" cy="923330"/>
                  <a:chOff x="172875" y="2141287"/>
                  <a:chExt cx="11706471" cy="923330"/>
                </a:xfrm>
              </p:grpSpPr>
              <p:grpSp>
                <p:nvGrpSpPr>
                  <p:cNvPr id="66" name="群組 65"/>
                  <p:cNvGrpSpPr/>
                  <p:nvPr/>
                </p:nvGrpSpPr>
                <p:grpSpPr>
                  <a:xfrm>
                    <a:off x="3944128" y="2205623"/>
                    <a:ext cx="7935218" cy="242639"/>
                    <a:chOff x="3900998" y="2596532"/>
                    <a:chExt cx="7935218" cy="242639"/>
                  </a:xfrm>
                </p:grpSpPr>
                <p:sp>
                  <p:nvSpPr>
                    <p:cNvPr id="81" name="矩形 80"/>
                    <p:cNvSpPr/>
                    <p:nvPr/>
                  </p:nvSpPr>
                  <p:spPr>
                    <a:xfrm>
                      <a:off x="3900998" y="2596532"/>
                      <a:ext cx="4322723" cy="242639"/>
                    </a:xfrm>
                    <a:prstGeom prst="rect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grpSp>
                  <p:nvGrpSpPr>
                    <p:cNvPr id="82" name="群組 81"/>
                    <p:cNvGrpSpPr/>
                    <p:nvPr/>
                  </p:nvGrpSpPr>
                  <p:grpSpPr>
                    <a:xfrm>
                      <a:off x="8229596" y="2596533"/>
                      <a:ext cx="3606620" cy="233568"/>
                      <a:chOff x="8942072" y="2680893"/>
                      <a:chExt cx="2518479" cy="267128"/>
                    </a:xfrm>
                  </p:grpSpPr>
                  <p:sp>
                    <p:nvSpPr>
                      <p:cNvPr id="83" name="矩形 82"/>
                      <p:cNvSpPr/>
                      <p:nvPr/>
                    </p:nvSpPr>
                    <p:spPr>
                      <a:xfrm>
                        <a:off x="8942072" y="2680893"/>
                        <a:ext cx="1305650" cy="26712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r>
                          <a:rPr lang="en-US" altLang="zh-TW" b="1" dirty="0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V</a:t>
                        </a:r>
                        <a:endParaRPr lang="zh-TW" alt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84" name="矩形 83"/>
                      <p:cNvSpPr/>
                      <p:nvPr/>
                    </p:nvSpPr>
                    <p:spPr>
                      <a:xfrm>
                        <a:off x="10247722" y="2680893"/>
                        <a:ext cx="233362" cy="267128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b="1" dirty="0" smtClean="0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a:t>J</a:t>
                        </a:r>
                        <a:endParaRPr lang="zh-TW" alt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sp>
                    <p:nvSpPr>
                      <p:cNvPr id="85" name="矩形 84"/>
                      <p:cNvSpPr/>
                      <p:nvPr/>
                    </p:nvSpPr>
                    <p:spPr>
                      <a:xfrm>
                        <a:off x="10479495" y="2680893"/>
                        <a:ext cx="473352" cy="267128"/>
                      </a:xfrm>
                      <a:prstGeom prst="rect">
                        <a:avLst/>
                      </a:prstGeom>
                      <a:solidFill>
                        <a:schemeClr val="accent6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/>
                      </a:p>
                    </p:txBody>
                  </p:sp>
                  <p:sp>
                    <p:nvSpPr>
                      <p:cNvPr id="86" name="矩形 85"/>
                      <p:cNvSpPr/>
                      <p:nvPr/>
                    </p:nvSpPr>
                    <p:spPr>
                      <a:xfrm>
                        <a:off x="10954216" y="2680893"/>
                        <a:ext cx="506335" cy="267128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200" b="1" i="1" dirty="0" smtClea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NotI</a:t>
                        </a:r>
                        <a:endParaRPr lang="zh-TW" altLang="en-US" sz="1200" b="1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67" name="群組 66"/>
                  <p:cNvGrpSpPr/>
                  <p:nvPr/>
                </p:nvGrpSpPr>
                <p:grpSpPr>
                  <a:xfrm>
                    <a:off x="172875" y="2746960"/>
                    <a:ext cx="8093975" cy="233568"/>
                    <a:chOff x="129745" y="3033934"/>
                    <a:chExt cx="8093975" cy="566494"/>
                  </a:xfrm>
                </p:grpSpPr>
                <p:sp>
                  <p:nvSpPr>
                    <p:cNvPr id="73" name="矩形 72"/>
                    <p:cNvSpPr/>
                    <p:nvPr/>
                  </p:nvSpPr>
                  <p:spPr>
                    <a:xfrm>
                      <a:off x="3887797" y="3033934"/>
                      <a:ext cx="4335923" cy="566494"/>
                    </a:xfrm>
                    <a:prstGeom prst="rect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b="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  <p:grpSp>
                  <p:nvGrpSpPr>
                    <p:cNvPr id="74" name="群組 73"/>
                    <p:cNvGrpSpPr/>
                    <p:nvPr/>
                  </p:nvGrpSpPr>
                  <p:grpSpPr>
                    <a:xfrm>
                      <a:off x="129745" y="3033934"/>
                      <a:ext cx="3758053" cy="566494"/>
                      <a:chOff x="681037" y="4763004"/>
                      <a:chExt cx="3758053" cy="267128"/>
                    </a:xfrm>
                  </p:grpSpPr>
                  <p:grpSp>
                    <p:nvGrpSpPr>
                      <p:cNvPr id="75" name="群組 74"/>
                      <p:cNvGrpSpPr/>
                      <p:nvPr/>
                    </p:nvGrpSpPr>
                    <p:grpSpPr>
                      <a:xfrm>
                        <a:off x="1189747" y="4763004"/>
                        <a:ext cx="3249343" cy="267128"/>
                        <a:chOff x="1189747" y="4763004"/>
                        <a:chExt cx="3249343" cy="267128"/>
                      </a:xfrm>
                    </p:grpSpPr>
                    <p:sp>
                      <p:nvSpPr>
                        <p:cNvPr id="77" name="矩形 76"/>
                        <p:cNvSpPr/>
                        <p:nvPr/>
                      </p:nvSpPr>
                      <p:spPr>
                        <a:xfrm>
                          <a:off x="1189747" y="4763004"/>
                          <a:ext cx="1595653" cy="267128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TW" b="1" dirty="0" smtClean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V</a:t>
                          </a:r>
                          <a:endParaRPr lang="zh-TW" altLang="en-US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p:txBody>
                    </p:sp>
                    <p:sp>
                      <p:nvSpPr>
                        <p:cNvPr id="78" name="矩形 77"/>
                        <p:cNvSpPr/>
                        <p:nvPr/>
                      </p:nvSpPr>
                      <p:spPr>
                        <a:xfrm>
                          <a:off x="2789818" y="4763004"/>
                          <a:ext cx="233362" cy="267128"/>
                        </a:xfrm>
                        <a:prstGeom prst="rect">
                          <a:avLst/>
                        </a:prstGeom>
                        <a:solidFill>
                          <a:schemeClr val="accent4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TW" b="1" dirty="0" smtClean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</a:t>
                          </a:r>
                          <a:endParaRPr lang="zh-TW" altLang="en-US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p:txBody>
                    </p:sp>
                    <p:sp>
                      <p:nvSpPr>
                        <p:cNvPr id="79" name="矩形 78"/>
                        <p:cNvSpPr/>
                        <p:nvPr/>
                      </p:nvSpPr>
                      <p:spPr>
                        <a:xfrm>
                          <a:off x="3027597" y="4763004"/>
                          <a:ext cx="233362" cy="267128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TW" b="1" dirty="0" smtClean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endParaRPr lang="zh-TW" altLang="en-US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p:txBody>
                    </p:sp>
                    <p:sp>
                      <p:nvSpPr>
                        <p:cNvPr id="80" name="矩形 79"/>
                        <p:cNvSpPr/>
                        <p:nvPr/>
                      </p:nvSpPr>
                      <p:spPr>
                        <a:xfrm>
                          <a:off x="3260959" y="4763004"/>
                          <a:ext cx="1178131" cy="267128"/>
                        </a:xfrm>
                        <a:prstGeom prst="rect">
                          <a:avLst/>
                        </a:prstGeom>
                        <a:solidFill>
                          <a:schemeClr val="accent6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 b="1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p:txBody>
                    </p:sp>
                  </p:grpSp>
                  <p:sp>
                    <p:nvSpPr>
                      <p:cNvPr id="76" name="矩形 75"/>
                      <p:cNvSpPr/>
                      <p:nvPr/>
                    </p:nvSpPr>
                    <p:spPr>
                      <a:xfrm>
                        <a:off x="681037" y="4763004"/>
                        <a:ext cx="506335" cy="267128"/>
                      </a:xfrm>
                      <a:prstGeom prst="rect">
                        <a:avLst/>
                      </a:prstGeom>
                      <a:solidFill>
                        <a:srgbClr val="C55A1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200" b="1" i="1" dirty="0" smtClea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NcoI</a:t>
                        </a:r>
                        <a:endParaRPr lang="zh-TW" altLang="en-US" sz="1200" b="1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sp>
                <p:nvSpPr>
                  <p:cNvPr id="68" name="文字方塊 67"/>
                  <p:cNvSpPr txBox="1"/>
                  <p:nvPr/>
                </p:nvSpPr>
                <p:spPr>
                  <a:xfrm>
                    <a:off x="2303139" y="2141287"/>
                    <a:ext cx="8049969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   </a:t>
                    </a:r>
                    <a:r>
                      <a:rPr lang="en-US" altLang="zh-TW" b="1" dirty="0" smtClean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AAG CTT </a:t>
                    </a:r>
                    <a:r>
                      <a:rPr lang="en-US" altLang="zh-TW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GAA  </a:t>
                    </a:r>
                    <a:r>
                      <a:rPr lang="en-US" altLang="zh-TW" b="1" dirty="0" err="1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GA</a:t>
                    </a:r>
                    <a:r>
                      <a:rPr lang="en-US" altLang="zh-TW" b="1" dirty="0" err="1" smtClean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A</a:t>
                    </a:r>
                    <a:r>
                      <a:rPr lang="en-US" altLang="zh-TW" b="1" dirty="0" smtClean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GGT GAA TTT TCA </a:t>
                    </a:r>
                    <a:r>
                      <a:rPr lang="en-US" altLang="zh-TW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GAA </a:t>
                    </a:r>
                    <a:r>
                      <a:rPr lang="en-US" altLang="zh-TW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GC</a:t>
                    </a:r>
                    <a:r>
                      <a:rPr lang="zh-TW" altLang="en-US" sz="8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b="1" dirty="0" smtClean="0">
                        <a:solidFill>
                          <a:srgbClr val="7030A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A </a:t>
                    </a:r>
                    <a:r>
                      <a:rPr lang="en-US" altLang="zh-TW" b="1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CGC </a:t>
                    </a:r>
                    <a:r>
                      <a:rPr lang="en-US" altLang="zh-TW" b="1" dirty="0" smtClean="0">
                        <a:solidFill>
                          <a:srgbClr val="7030A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GT</a:t>
                    </a:r>
                  </a:p>
                  <a:p>
                    <a:r>
                      <a:rPr lang="en-US" altLang="zh-TW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>
                        <a:solidFill>
                          <a:prstClr val="black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 smtClean="0">
                        <a:solidFill>
                          <a:prstClr val="black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   </a:t>
                    </a:r>
                    <a:r>
                      <a:rPr lang="en-US" altLang="zh-TW" sz="1100" b="1" dirty="0">
                        <a:solidFill>
                          <a:prstClr val="black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│ │  │ │ │</a:t>
                    </a:r>
                    <a:r>
                      <a:rPr lang="en-US" altLang="zh-TW" sz="200" b="1" dirty="0">
                        <a:solidFill>
                          <a:prstClr val="black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>
                        <a:solidFill>
                          <a:prstClr val="black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│ │ │ </a:t>
                    </a:r>
                    <a:r>
                      <a:rPr lang="en-US" altLang="zh-TW" sz="600" b="1" dirty="0">
                        <a:solidFill>
                          <a:prstClr val="black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>
                        <a:solidFill>
                          <a:prstClr val="black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│ │ </a:t>
                    </a:r>
                    <a:r>
                      <a:rPr lang="en-US" altLang="zh-TW" sz="1100" b="1" dirty="0" smtClean="0">
                        <a:solidFill>
                          <a:prstClr val="black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│</a:t>
                    </a:r>
                    <a:r>
                      <a:rPr lang="en-US" altLang="zh-TW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│  │ │ </a:t>
                    </a:r>
                    <a:r>
                      <a:rPr lang="en-US" altLang="zh-TW" sz="11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│ </a:t>
                    </a:r>
                    <a:r>
                      <a:rPr lang="en-US" altLang="zh-TW" sz="11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│ │ │</a:t>
                    </a:r>
                    <a:r>
                      <a:rPr lang="en-US" altLang="zh-TW" sz="2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│ │ │</a:t>
                    </a:r>
                    <a:r>
                      <a:rPr lang="en-US" altLang="zh-TW" sz="11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6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│ </a:t>
                    </a:r>
                    <a:r>
                      <a:rPr lang="en-US" altLang="zh-TW" sz="11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│</a:t>
                    </a:r>
                    <a:r>
                      <a:rPr lang="en-US" altLang="zh-TW" sz="11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│ │  │ │ │  │ │ │</a:t>
                    </a:r>
                    <a:r>
                      <a:rPr lang="en-US" altLang="zh-TW" sz="2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│ │ │ </a:t>
                    </a:r>
                    <a:r>
                      <a:rPr lang="en-US" altLang="zh-TW" sz="600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sz="11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│</a:t>
                    </a:r>
                  </a:p>
                  <a:p>
                    <a:r>
                      <a:rPr lang="en-US" altLang="zh-TW" b="1" dirty="0" smtClean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   </a:t>
                    </a:r>
                    <a:r>
                      <a:rPr lang="en-US" altLang="zh-TW" b="1" dirty="0" smtClean="0">
                        <a:solidFill>
                          <a:srgbClr val="0070C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TTC GAA</a:t>
                    </a:r>
                    <a:r>
                      <a:rPr lang="en-US" altLang="zh-TW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CTT  </a:t>
                    </a:r>
                    <a:r>
                      <a:rPr lang="en-US" altLang="zh-TW" b="1" dirty="0" err="1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CT</a:t>
                    </a:r>
                    <a:r>
                      <a:rPr lang="en-US" altLang="zh-TW" b="1" dirty="0" err="1" smtClean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</a:t>
                    </a:r>
                    <a:r>
                      <a:rPr lang="en-US" altLang="zh-TW" b="1" dirty="0" smtClean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CCA CTT AAA AGT</a:t>
                    </a:r>
                    <a:r>
                      <a:rPr lang="en-US" altLang="zh-TW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CTT CG</a:t>
                    </a:r>
                    <a:r>
                      <a:rPr lang="en-US" altLang="zh-TW" sz="800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 </a:t>
                    </a:r>
                    <a:r>
                      <a:rPr lang="en-US" altLang="zh-TW" b="1" dirty="0" smtClean="0">
                        <a:solidFill>
                          <a:srgbClr val="7030A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T GCG CA</a:t>
                    </a:r>
                    <a:endParaRPr lang="zh-TW" altLang="zh-TW" b="1" dirty="0">
                      <a:solidFill>
                        <a:srgbClr val="7030A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</p:grpSp>
          </p:grpSp>
        </p:grpSp>
      </p:grpSp>
      <p:sp>
        <p:nvSpPr>
          <p:cNvPr id="186" name="文字方塊 185"/>
          <p:cNvSpPr txBox="1"/>
          <p:nvPr/>
        </p:nvSpPr>
        <p:spPr>
          <a:xfrm>
            <a:off x="181480" y="3999160"/>
            <a:ext cx="3536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C</a:t>
            </a:r>
            <a:endParaRPr lang="zh-TW" altLang="en-US" b="1" dirty="0"/>
          </a:p>
        </p:txBody>
      </p:sp>
      <p:grpSp>
        <p:nvGrpSpPr>
          <p:cNvPr id="23" name="群組 22"/>
          <p:cNvGrpSpPr/>
          <p:nvPr/>
        </p:nvGrpSpPr>
        <p:grpSpPr>
          <a:xfrm>
            <a:off x="192508" y="4414506"/>
            <a:ext cx="11960289" cy="1686751"/>
            <a:chOff x="221983" y="4523766"/>
            <a:chExt cx="11960289" cy="1686751"/>
          </a:xfrm>
        </p:grpSpPr>
        <p:grpSp>
          <p:nvGrpSpPr>
            <p:cNvPr id="187" name="群組 186"/>
            <p:cNvGrpSpPr/>
            <p:nvPr/>
          </p:nvGrpSpPr>
          <p:grpSpPr>
            <a:xfrm>
              <a:off x="316540" y="4936473"/>
              <a:ext cx="11712225" cy="923330"/>
              <a:chOff x="262623" y="2933267"/>
              <a:chExt cx="11712225" cy="923330"/>
            </a:xfrm>
          </p:grpSpPr>
          <p:sp>
            <p:nvSpPr>
              <p:cNvPr id="188" name="矩形 187"/>
              <p:cNvSpPr/>
              <p:nvPr/>
            </p:nvSpPr>
            <p:spPr>
              <a:xfrm>
                <a:off x="2848292" y="3001227"/>
                <a:ext cx="1178131" cy="23356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9" name="群組 188"/>
              <p:cNvGrpSpPr/>
              <p:nvPr/>
            </p:nvGrpSpPr>
            <p:grpSpPr>
              <a:xfrm>
                <a:off x="262623" y="2933267"/>
                <a:ext cx="11712225" cy="923330"/>
                <a:chOff x="262623" y="2933267"/>
                <a:chExt cx="11712225" cy="923330"/>
              </a:xfrm>
            </p:grpSpPr>
            <p:sp>
              <p:nvSpPr>
                <p:cNvPr id="190" name="矩形 189"/>
                <p:cNvSpPr/>
                <p:nvPr/>
              </p:nvSpPr>
              <p:spPr>
                <a:xfrm>
                  <a:off x="8368228" y="3529561"/>
                  <a:ext cx="1869773" cy="23356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V</a:t>
                  </a:r>
                  <a:endParaRPr lang="zh-TW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1" name="矩形 190"/>
                <p:cNvSpPr/>
                <p:nvPr/>
              </p:nvSpPr>
              <p:spPr>
                <a:xfrm>
                  <a:off x="10238001" y="3529561"/>
                  <a:ext cx="334189" cy="23356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J</a:t>
                  </a:r>
                  <a:endParaRPr lang="zh-TW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2377151" y="3001227"/>
                  <a:ext cx="233362" cy="2335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</a:t>
                  </a:r>
                  <a:endParaRPr lang="zh-TW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93" name="矩形 192"/>
                <p:cNvSpPr/>
                <p:nvPr/>
              </p:nvSpPr>
              <p:spPr>
                <a:xfrm>
                  <a:off x="2614930" y="3001227"/>
                  <a:ext cx="233362" cy="23356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 smtClean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J</a:t>
                  </a:r>
                  <a:endParaRPr lang="zh-TW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grpSp>
              <p:nvGrpSpPr>
                <p:cNvPr id="194" name="群組 193"/>
                <p:cNvGrpSpPr/>
                <p:nvPr/>
              </p:nvGrpSpPr>
              <p:grpSpPr>
                <a:xfrm>
                  <a:off x="262623" y="2933267"/>
                  <a:ext cx="11712225" cy="923330"/>
                  <a:chOff x="262623" y="2933267"/>
                  <a:chExt cx="11712225" cy="923330"/>
                </a:xfrm>
              </p:grpSpPr>
              <p:sp>
                <p:nvSpPr>
                  <p:cNvPr id="195" name="矩形 194"/>
                  <p:cNvSpPr/>
                  <p:nvPr/>
                </p:nvSpPr>
                <p:spPr>
                  <a:xfrm>
                    <a:off x="10569914" y="3529561"/>
                    <a:ext cx="677870" cy="233568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196" name="矩形 195"/>
                  <p:cNvSpPr/>
                  <p:nvPr/>
                </p:nvSpPr>
                <p:spPr>
                  <a:xfrm>
                    <a:off x="11249744" y="3529561"/>
                    <a:ext cx="725104" cy="233568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200" b="1" i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NotI</a:t>
                    </a:r>
                    <a:endParaRPr lang="zh-TW" altLang="en-US" sz="1200" b="1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7" name="矩形 196"/>
                  <p:cNvSpPr/>
                  <p:nvPr/>
                </p:nvSpPr>
                <p:spPr>
                  <a:xfrm>
                    <a:off x="777080" y="3001227"/>
                    <a:ext cx="1595653" cy="23356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V</a:t>
                    </a:r>
                    <a:endParaRPr lang="zh-TW" altLang="en-US" b="1" dirty="0"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98" name="矩形 197"/>
                  <p:cNvSpPr/>
                  <p:nvPr/>
                </p:nvSpPr>
                <p:spPr>
                  <a:xfrm>
                    <a:off x="268370" y="3001227"/>
                    <a:ext cx="506335" cy="233568"/>
                  </a:xfrm>
                  <a:prstGeom prst="rect">
                    <a:avLst/>
                  </a:prstGeom>
                  <a:solidFill>
                    <a:srgbClr val="C55A1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200" b="1" i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NcoI</a:t>
                    </a:r>
                    <a:endParaRPr lang="zh-TW" altLang="en-US" sz="1200" b="1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99" name="群組 198"/>
                  <p:cNvGrpSpPr/>
                  <p:nvPr/>
                </p:nvGrpSpPr>
                <p:grpSpPr>
                  <a:xfrm>
                    <a:off x="262623" y="2933267"/>
                    <a:ext cx="11706471" cy="923330"/>
                    <a:chOff x="172875" y="2141287"/>
                    <a:chExt cx="11706471" cy="923330"/>
                  </a:xfrm>
                </p:grpSpPr>
                <p:grpSp>
                  <p:nvGrpSpPr>
                    <p:cNvPr id="200" name="群組 199"/>
                    <p:cNvGrpSpPr/>
                    <p:nvPr/>
                  </p:nvGrpSpPr>
                  <p:grpSpPr>
                    <a:xfrm>
                      <a:off x="3944128" y="2205623"/>
                      <a:ext cx="7935218" cy="242639"/>
                      <a:chOff x="3900998" y="2596532"/>
                      <a:chExt cx="7935218" cy="242639"/>
                    </a:xfrm>
                  </p:grpSpPr>
                  <p:sp>
                    <p:nvSpPr>
                      <p:cNvPr id="211" name="矩形 210"/>
                      <p:cNvSpPr/>
                      <p:nvPr/>
                    </p:nvSpPr>
                    <p:spPr>
                      <a:xfrm>
                        <a:off x="3900998" y="2596532"/>
                        <a:ext cx="4322723" cy="242639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b="1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grpSp>
                    <p:nvGrpSpPr>
                      <p:cNvPr id="212" name="群組 211"/>
                      <p:cNvGrpSpPr/>
                      <p:nvPr/>
                    </p:nvGrpSpPr>
                    <p:grpSpPr>
                      <a:xfrm>
                        <a:off x="8229596" y="2596533"/>
                        <a:ext cx="3606620" cy="233568"/>
                        <a:chOff x="8942072" y="2680893"/>
                        <a:chExt cx="2518479" cy="267128"/>
                      </a:xfrm>
                    </p:grpSpPr>
                    <p:sp>
                      <p:nvSpPr>
                        <p:cNvPr id="213" name="矩形 212"/>
                        <p:cNvSpPr/>
                        <p:nvPr/>
                      </p:nvSpPr>
                      <p:spPr>
                        <a:xfrm>
                          <a:off x="8942072" y="2680893"/>
                          <a:ext cx="1305650" cy="267128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r"/>
                          <a:r>
                            <a:rPr lang="en-US" altLang="zh-TW" b="1" dirty="0" smtClean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V</a:t>
                          </a:r>
                          <a:endParaRPr lang="zh-TW" altLang="en-US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p:txBody>
                    </p:sp>
                    <p:sp>
                      <p:nvSpPr>
                        <p:cNvPr id="214" name="矩形 213"/>
                        <p:cNvSpPr/>
                        <p:nvPr/>
                      </p:nvSpPr>
                      <p:spPr>
                        <a:xfrm>
                          <a:off x="10247722" y="2680893"/>
                          <a:ext cx="233362" cy="267128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TW" b="1" dirty="0" smtClean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endParaRPr lang="zh-TW" altLang="en-US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p:txBody>
                    </p:sp>
                    <p:sp>
                      <p:nvSpPr>
                        <p:cNvPr id="215" name="矩形 214"/>
                        <p:cNvSpPr/>
                        <p:nvPr/>
                      </p:nvSpPr>
                      <p:spPr>
                        <a:xfrm>
                          <a:off x="10479495" y="2680893"/>
                          <a:ext cx="473352" cy="267128"/>
                        </a:xfrm>
                        <a:prstGeom prst="rect">
                          <a:avLst/>
                        </a:prstGeom>
                        <a:solidFill>
                          <a:schemeClr val="accent6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 dirty="0"/>
                        </a:p>
                      </p:txBody>
                    </p:sp>
                    <p:sp>
                      <p:nvSpPr>
                        <p:cNvPr id="216" name="矩形 215"/>
                        <p:cNvSpPr/>
                        <p:nvPr/>
                      </p:nvSpPr>
                      <p:spPr>
                        <a:xfrm>
                          <a:off x="10954216" y="2680893"/>
                          <a:ext cx="506335" cy="267128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TW" sz="1200" b="1" i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NotI</a:t>
                          </a:r>
                          <a:endParaRPr lang="zh-TW" altLang="en-US" sz="1200" b="1" i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01" name="群組 200"/>
                    <p:cNvGrpSpPr/>
                    <p:nvPr/>
                  </p:nvGrpSpPr>
                  <p:grpSpPr>
                    <a:xfrm>
                      <a:off x="172875" y="2746960"/>
                      <a:ext cx="8093975" cy="233568"/>
                      <a:chOff x="129745" y="3033934"/>
                      <a:chExt cx="8093975" cy="566494"/>
                    </a:xfrm>
                  </p:grpSpPr>
                  <p:sp>
                    <p:nvSpPr>
                      <p:cNvPr id="203" name="矩形 202"/>
                      <p:cNvSpPr/>
                      <p:nvPr/>
                    </p:nvSpPr>
                    <p:spPr>
                      <a:xfrm>
                        <a:off x="3887797" y="3033934"/>
                        <a:ext cx="4335923" cy="566494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b="1">
                          <a:latin typeface="Courier New" panose="02070309020205020404" pitchFamily="49" charset="0"/>
                          <a:cs typeface="Courier New" panose="02070309020205020404" pitchFamily="49" charset="0"/>
                        </a:endParaRPr>
                      </a:p>
                    </p:txBody>
                  </p:sp>
                  <p:grpSp>
                    <p:nvGrpSpPr>
                      <p:cNvPr id="204" name="群組 203"/>
                      <p:cNvGrpSpPr/>
                      <p:nvPr/>
                    </p:nvGrpSpPr>
                    <p:grpSpPr>
                      <a:xfrm>
                        <a:off x="129745" y="3033934"/>
                        <a:ext cx="3758053" cy="566494"/>
                        <a:chOff x="681037" y="4763004"/>
                        <a:chExt cx="3758053" cy="267128"/>
                      </a:xfrm>
                    </p:grpSpPr>
                    <p:grpSp>
                      <p:nvGrpSpPr>
                        <p:cNvPr id="205" name="群組 204"/>
                        <p:cNvGrpSpPr/>
                        <p:nvPr/>
                      </p:nvGrpSpPr>
                      <p:grpSpPr>
                        <a:xfrm>
                          <a:off x="1189747" y="4763004"/>
                          <a:ext cx="3249343" cy="267128"/>
                          <a:chOff x="1189747" y="4763004"/>
                          <a:chExt cx="3249343" cy="267128"/>
                        </a:xfrm>
                      </p:grpSpPr>
                      <p:sp>
                        <p:nvSpPr>
                          <p:cNvPr id="207" name="矩形 206"/>
                          <p:cNvSpPr/>
                          <p:nvPr/>
                        </p:nvSpPr>
                        <p:spPr>
                          <a:xfrm>
                            <a:off x="1189747" y="4763004"/>
                            <a:ext cx="1595653" cy="267128"/>
                          </a:xfrm>
                          <a:prstGeom prst="rect">
                            <a:avLst/>
                          </a:prstGeom>
                          <a:solidFill>
                            <a:schemeClr val="accent2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altLang="zh-TW" b="1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a:t>V</a:t>
                            </a:r>
                            <a:endParaRPr lang="zh-TW" altLang="en-US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endParaRPr>
                          </a:p>
                        </p:txBody>
                      </p:sp>
                      <p:sp>
                        <p:nvSpPr>
                          <p:cNvPr id="208" name="矩形 207"/>
                          <p:cNvSpPr/>
                          <p:nvPr/>
                        </p:nvSpPr>
                        <p:spPr>
                          <a:xfrm>
                            <a:off x="2789818" y="4763004"/>
                            <a:ext cx="233362" cy="267128"/>
                          </a:xfrm>
                          <a:prstGeom prst="rect">
                            <a:avLst/>
                          </a:prstGeom>
                          <a:solidFill>
                            <a:schemeClr val="accent4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altLang="zh-TW" b="1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a:t>D</a:t>
                            </a:r>
                            <a:endParaRPr lang="zh-TW" altLang="en-US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endParaRPr>
                          </a:p>
                        </p:txBody>
                      </p:sp>
                      <p:sp>
                        <p:nvSpPr>
                          <p:cNvPr id="209" name="矩形 208"/>
                          <p:cNvSpPr/>
                          <p:nvPr/>
                        </p:nvSpPr>
                        <p:spPr>
                          <a:xfrm>
                            <a:off x="3027597" y="4763004"/>
                            <a:ext cx="233362" cy="267128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altLang="zh-TW" b="1" dirty="0" smtClean="0">
                                <a:latin typeface="Courier New" panose="02070309020205020404" pitchFamily="49" charset="0"/>
                                <a:cs typeface="Courier New" panose="02070309020205020404" pitchFamily="49" charset="0"/>
                              </a:rPr>
                              <a:t>J</a:t>
                            </a:r>
                            <a:endParaRPr lang="zh-TW" altLang="en-US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endParaRPr>
                          </a:p>
                        </p:txBody>
                      </p:sp>
                      <p:sp>
                        <p:nvSpPr>
                          <p:cNvPr id="210" name="矩形 209"/>
                          <p:cNvSpPr/>
                          <p:nvPr/>
                        </p:nvSpPr>
                        <p:spPr>
                          <a:xfrm>
                            <a:off x="3260959" y="4763004"/>
                            <a:ext cx="1178131" cy="267128"/>
                          </a:xfrm>
                          <a:prstGeom prst="rect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TW" altLang="en-US" b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206" name="矩形 205"/>
                        <p:cNvSpPr/>
                        <p:nvPr/>
                      </p:nvSpPr>
                      <p:spPr>
                        <a:xfrm>
                          <a:off x="681037" y="4763004"/>
                          <a:ext cx="506335" cy="267128"/>
                        </a:xfrm>
                        <a:prstGeom prst="rect">
                          <a:avLst/>
                        </a:prstGeom>
                        <a:solidFill>
                          <a:srgbClr val="C55A1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TW" sz="1200" b="1" i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NcoI</a:t>
                          </a:r>
                          <a:endParaRPr lang="zh-TW" altLang="en-US" sz="1200" b="1" i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02" name="文字方塊 201"/>
                    <p:cNvSpPr txBox="1"/>
                    <p:nvPr/>
                  </p:nvSpPr>
                  <p:spPr>
                    <a:xfrm>
                      <a:off x="2303139" y="2141287"/>
                      <a:ext cx="8049969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AAG CTT </a:t>
                      </a:r>
                      <a:r>
                        <a:rPr lang="en-US" altLang="zh-TW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GAA  </a:t>
                      </a:r>
                      <a:r>
                        <a:rPr lang="en-US" altLang="zh-TW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GA</a:t>
                      </a:r>
                      <a:r>
                        <a:rPr lang="en-US" altLang="zh-TW" b="1" dirty="0" err="1" smtClean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altLang="zh-TW" b="1" dirty="0" smtClean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GGT GAA TTT TCA </a:t>
                      </a:r>
                      <a:r>
                        <a:rPr lang="en-US" altLang="zh-TW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GAA </a:t>
                      </a:r>
                      <a:r>
                        <a:rPr lang="en-US" altLang="zh-TW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GC</a:t>
                      </a:r>
                      <a:r>
                        <a:rPr lang="zh-TW" altLang="en-US" sz="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</a:t>
                      </a:r>
                      <a:r>
                        <a:rPr lang="en-US" altLang="zh-TW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CGC </a:t>
                      </a:r>
                      <a:r>
                        <a:rPr lang="en-US" altLang="zh-TW" b="1" dirty="0" smtClean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GT</a:t>
                      </a:r>
                    </a:p>
                    <a:p>
                      <a:r>
                        <a:rPr lang="en-US" altLang="zh-TW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 smtClean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sz="11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 │  │ │ │</a:t>
                      </a:r>
                      <a:r>
                        <a:rPr lang="en-US" altLang="zh-TW" sz="2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│ │ │ </a:t>
                      </a:r>
                      <a:r>
                        <a:rPr lang="en-US" altLang="zh-TW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 │ </a:t>
                      </a:r>
                      <a:r>
                        <a:rPr lang="en-US" altLang="zh-TW" sz="1100" b="1" dirty="0" smtClean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</a:t>
                      </a:r>
                      <a:r>
                        <a:rPr lang="en-US" altLang="zh-TW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  │ │ </a:t>
                      </a:r>
                      <a:r>
                        <a:rPr lang="en-US" altLang="zh-TW" sz="11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 </a:t>
                      </a:r>
                      <a:r>
                        <a:rPr lang="en-US" altLang="zh-TW" sz="11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│ │ │</a:t>
                      </a:r>
                      <a:r>
                        <a:rPr lang="en-US" altLang="zh-TW" sz="2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│ │ │</a:t>
                      </a:r>
                      <a:r>
                        <a:rPr lang="en-US" altLang="zh-TW" sz="11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 </a:t>
                      </a:r>
                      <a:r>
                        <a:rPr lang="en-US" altLang="zh-TW" sz="11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</a:t>
                      </a:r>
                      <a:r>
                        <a:rPr lang="en-US" altLang="zh-TW" sz="11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 │  │ │ │  │ │ │</a:t>
                      </a:r>
                      <a:r>
                        <a:rPr lang="en-US" altLang="zh-TW" sz="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│ │ │ </a:t>
                      </a:r>
                      <a:r>
                        <a:rPr lang="en-US" altLang="zh-TW" sz="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sz="11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│</a:t>
                      </a:r>
                    </a:p>
                    <a:p>
                      <a:r>
                        <a:rPr lang="en-US" altLang="zh-TW" b="1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altLang="zh-TW" b="1" dirty="0" smtClean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TTC GAA</a:t>
                      </a:r>
                      <a:r>
                        <a:rPr lang="en-US" altLang="zh-TW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CTT  </a:t>
                      </a:r>
                      <a:r>
                        <a:rPr lang="en-US" altLang="zh-TW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CT</a:t>
                      </a:r>
                      <a:r>
                        <a:rPr lang="en-US" altLang="zh-TW" b="1" dirty="0" err="1" smtClean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US" altLang="zh-TW" b="1" dirty="0" smtClean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CCA CTT AAA AGT</a:t>
                      </a:r>
                      <a:r>
                        <a:rPr lang="en-US" altLang="zh-TW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CTT CG</a:t>
                      </a:r>
                      <a:r>
                        <a:rPr lang="en-US" altLang="zh-TW" sz="8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 GCG CA</a:t>
                      </a:r>
                      <a:endParaRPr lang="zh-TW" altLang="zh-TW" b="1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217" name="群組 216"/>
            <p:cNvGrpSpPr/>
            <p:nvPr/>
          </p:nvGrpSpPr>
          <p:grpSpPr>
            <a:xfrm>
              <a:off x="221983" y="4523766"/>
              <a:ext cx="3045315" cy="646331"/>
              <a:chOff x="232235" y="323853"/>
              <a:chExt cx="1538457" cy="646331"/>
            </a:xfrm>
          </p:grpSpPr>
          <p:cxnSp>
            <p:nvCxnSpPr>
              <p:cNvPr id="218" name="直線接點 217"/>
              <p:cNvCxnSpPr/>
              <p:nvPr/>
            </p:nvCxnSpPr>
            <p:spPr>
              <a:xfrm>
                <a:off x="280004" y="721612"/>
                <a:ext cx="376676" cy="0"/>
              </a:xfrm>
              <a:prstGeom prst="line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文字方塊 218"/>
              <p:cNvSpPr txBox="1"/>
              <p:nvPr/>
            </p:nvSpPr>
            <p:spPr>
              <a:xfrm>
                <a:off x="232235" y="323853"/>
                <a:ext cx="153845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 flanking primer</a:t>
                </a:r>
                <a:endParaRPr lang="zh-TW" altLang="en-US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群組 219"/>
            <p:cNvGrpSpPr/>
            <p:nvPr/>
          </p:nvGrpSpPr>
          <p:grpSpPr>
            <a:xfrm>
              <a:off x="9490659" y="5841185"/>
              <a:ext cx="2691613" cy="369332"/>
              <a:chOff x="66899" y="1250796"/>
              <a:chExt cx="2691613" cy="369332"/>
            </a:xfrm>
          </p:grpSpPr>
          <p:cxnSp>
            <p:nvCxnSpPr>
              <p:cNvPr id="221" name="直線接點 220"/>
              <p:cNvCxnSpPr/>
              <p:nvPr/>
            </p:nvCxnSpPr>
            <p:spPr>
              <a:xfrm flipV="1">
                <a:off x="1719958" y="1272851"/>
                <a:ext cx="889936" cy="8357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文字方塊 221"/>
              <p:cNvSpPr txBox="1"/>
              <p:nvPr/>
            </p:nvSpPr>
            <p:spPr>
              <a:xfrm>
                <a:off x="66899" y="1250796"/>
                <a:ext cx="269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 flanking primer</a:t>
                </a:r>
                <a:endParaRPr lang="zh-TW" altLang="en-US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7" name="群組 106"/>
          <p:cNvGrpSpPr/>
          <p:nvPr/>
        </p:nvGrpSpPr>
        <p:grpSpPr>
          <a:xfrm>
            <a:off x="4466486" y="3981270"/>
            <a:ext cx="3682368" cy="545580"/>
            <a:chOff x="4728530" y="3819837"/>
            <a:chExt cx="3682368" cy="545580"/>
          </a:xfrm>
        </p:grpSpPr>
        <p:sp>
          <p:nvSpPr>
            <p:cNvPr id="108" name="向下箭號 107"/>
            <p:cNvSpPr/>
            <p:nvPr/>
          </p:nvSpPr>
          <p:spPr>
            <a:xfrm>
              <a:off x="6612859" y="3819837"/>
              <a:ext cx="188525" cy="545580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728530" y="3832324"/>
              <a:ext cx="368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Flanking primers,    Pol., buffer 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2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2" r="15128" b="8017"/>
          <a:stretch/>
        </p:blipFill>
        <p:spPr>
          <a:xfrm>
            <a:off x="2643388" y="207034"/>
            <a:ext cx="7070199" cy="4554746"/>
          </a:xfrm>
        </p:spPr>
      </p:pic>
      <p:sp>
        <p:nvSpPr>
          <p:cNvPr id="3" name="文字方塊 2"/>
          <p:cNvSpPr txBox="1"/>
          <p:nvPr/>
        </p:nvSpPr>
        <p:spPr>
          <a:xfrm>
            <a:off x="2570937" y="2780572"/>
            <a:ext cx="924934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右中括弧 3"/>
          <p:cNvSpPr/>
          <p:nvPr/>
        </p:nvSpPr>
        <p:spPr>
          <a:xfrm rot="16200000">
            <a:off x="4192438" y="1132875"/>
            <a:ext cx="222050" cy="597444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88542" y="525197"/>
            <a:ext cx="1210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1 PCR primers </a:t>
            </a:r>
          </a:p>
          <a:p>
            <a:pPr algn="ctr"/>
            <a:r>
              <a:rPr lang="en-US" altLang="zh-TW" sz="140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 °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580489" y="527598"/>
            <a:ext cx="1234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2 PCR primers </a:t>
            </a:r>
          </a:p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 °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59934" y="980590"/>
            <a:ext cx="52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右中括弧 7"/>
          <p:cNvSpPr/>
          <p:nvPr/>
        </p:nvSpPr>
        <p:spPr>
          <a:xfrm rot="16200000">
            <a:off x="5085459" y="1139449"/>
            <a:ext cx="222050" cy="597444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14272" y="537156"/>
            <a:ext cx="323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Primers  w/ linker seq.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239904" y="983783"/>
            <a:ext cx="62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 °</a:t>
            </a:r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右中括弧 27"/>
          <p:cNvSpPr/>
          <p:nvPr/>
        </p:nvSpPr>
        <p:spPr>
          <a:xfrm rot="16200000">
            <a:off x="6420528" y="1184047"/>
            <a:ext cx="272016" cy="597444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右中括弧 28"/>
          <p:cNvSpPr/>
          <p:nvPr/>
        </p:nvSpPr>
        <p:spPr>
          <a:xfrm rot="16200000">
            <a:off x="7365057" y="1183311"/>
            <a:ext cx="272016" cy="597444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中括弧 29"/>
          <p:cNvSpPr/>
          <p:nvPr/>
        </p:nvSpPr>
        <p:spPr>
          <a:xfrm rot="16200000">
            <a:off x="8169376" y="1184047"/>
            <a:ext cx="272016" cy="597444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右中括弧 30"/>
          <p:cNvSpPr/>
          <p:nvPr/>
        </p:nvSpPr>
        <p:spPr>
          <a:xfrm rot="16200000">
            <a:off x="9113905" y="1170105"/>
            <a:ext cx="272016" cy="597444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145637" y="979862"/>
            <a:ext cx="769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58.1 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991847" y="959483"/>
            <a:ext cx="769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61.9 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849170" y="967191"/>
            <a:ext cx="769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65°C</a:t>
            </a:r>
            <a:endParaRPr lang="zh-TW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0" y="4946275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PCR using different set of primers, and the primers with linker sequence were tested at gradient temperature. According to the sensitivity, VH was amplified at T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55℃ and VL was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amplified  at T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following experiments.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annealing temperature;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VH: variable heavy chain; VL: variable light chain)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570937" y="2176514"/>
            <a:ext cx="924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 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804448" y="1604331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83371" y="1606937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775888" y="1607689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16365" y="1619284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076479" y="1680492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614842" y="1684144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7018393" y="1681984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495580" y="1687541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859398" y="1687541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8333867" y="1689587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8783985" y="1684143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9258454" y="1696693"/>
            <a:ext cx="53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</a:t>
            </a:r>
            <a:endParaRPr lang="zh-TW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88124" y="962058"/>
            <a:ext cx="52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4946275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6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Purification PCR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gradient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annealing temperature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)after 18 cycles of  overlap PCR using 300ng of each gel-purified VH and VL. For following experiments,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as 50℃. </a:t>
            </a:r>
          </a:p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(M: marker; N: Negative control, VH &amp; VL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were replaced with ddH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0; VH: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heavy chain;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VL: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light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chain; scFv: single-chained variable fragment)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6" t="17261" r="24987" b="17820"/>
          <a:stretch/>
        </p:blipFill>
        <p:spPr>
          <a:xfrm>
            <a:off x="1918377" y="86264"/>
            <a:ext cx="7697840" cy="4860011"/>
          </a:xfrm>
        </p:spPr>
      </p:pic>
      <p:sp>
        <p:nvSpPr>
          <p:cNvPr id="28" name="文字方塊 27"/>
          <p:cNvSpPr txBox="1"/>
          <p:nvPr/>
        </p:nvSpPr>
        <p:spPr>
          <a:xfrm>
            <a:off x="3524893" y="1424467"/>
            <a:ext cx="616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50.0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b="1" dirty="0" smtClean="0">
                <a:solidFill>
                  <a:srgbClr val="63A2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50.4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b="1" dirty="0" smtClean="0">
                <a:solidFill>
                  <a:srgbClr val="6BA8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51.3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b="1" dirty="0" smtClean="0">
                <a:solidFill>
                  <a:srgbClr val="79A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52.7   </a:t>
            </a:r>
            <a:r>
              <a:rPr lang="en-US" altLang="zh-TW" sz="1600" b="1" dirty="0" smtClean="0">
                <a:solidFill>
                  <a:srgbClr val="94B2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54.7</a:t>
            </a:r>
            <a:r>
              <a:rPr lang="en-US" altLang="zh-TW" sz="1600" b="1" dirty="0" smtClean="0">
                <a:solidFill>
                  <a:srgbClr val="79A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b="1" dirty="0" smtClean="0">
                <a:solidFill>
                  <a:srgbClr val="C6B8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56.6</a:t>
            </a:r>
            <a:r>
              <a:rPr lang="en-US" altLang="zh-TW" sz="1600" b="1" dirty="0" smtClean="0">
                <a:solidFill>
                  <a:srgbClr val="79A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b="1" dirty="0" smtClean="0">
                <a:solidFill>
                  <a:srgbClr val="FEBD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58.4</a:t>
            </a:r>
            <a:r>
              <a:rPr lang="en-US" altLang="zh-TW" sz="1600" b="1" dirty="0" smtClean="0">
                <a:solidFill>
                  <a:srgbClr val="79A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b="1" dirty="0" smtClean="0">
                <a:solidFill>
                  <a:srgbClr val="FAAE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60.3</a:t>
            </a:r>
            <a:r>
              <a:rPr lang="en-US" altLang="zh-TW" sz="1600" b="1" dirty="0" smtClean="0">
                <a:solidFill>
                  <a:srgbClr val="79A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b="1" dirty="0" smtClean="0">
                <a:solidFill>
                  <a:srgbClr val="F393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62.3</a:t>
            </a:r>
            <a:r>
              <a:rPr lang="en-US" altLang="zh-TW" sz="1600" b="1" dirty="0" smtClean="0">
                <a:solidFill>
                  <a:srgbClr val="79A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1600" b="1" dirty="0" smtClean="0">
                <a:solidFill>
                  <a:srgbClr val="EE77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63.7</a:t>
            </a:r>
            <a:r>
              <a:rPr lang="en-US" altLang="zh-TW" sz="1600" b="1" dirty="0" smtClean="0">
                <a:solidFill>
                  <a:srgbClr val="79A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b="1" dirty="0" smtClean="0">
                <a:solidFill>
                  <a:srgbClr val="F544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64.6</a:t>
            </a:r>
            <a:r>
              <a:rPr lang="en-US" altLang="zh-TW" sz="1600" b="1" dirty="0" smtClean="0">
                <a:solidFill>
                  <a:srgbClr val="79A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1600" b="1" dirty="0" smtClean="0">
                <a:solidFill>
                  <a:srgbClr val="FB1B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65.0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直角三角形 28"/>
          <p:cNvSpPr/>
          <p:nvPr/>
        </p:nvSpPr>
        <p:spPr>
          <a:xfrm flipH="1">
            <a:off x="3602528" y="784951"/>
            <a:ext cx="5886528" cy="447135"/>
          </a:xfrm>
          <a:prstGeom prst="rtTriangle">
            <a:avLst/>
          </a:prstGeom>
          <a:gradFill flip="none" rotWithShape="1">
            <a:gsLst>
              <a:gs pos="28000">
                <a:schemeClr val="accent6"/>
              </a:gs>
              <a:gs pos="55000">
                <a:schemeClr val="accent4"/>
              </a:gs>
              <a:gs pos="79000">
                <a:schemeClr val="accent2"/>
              </a:gs>
              <a:gs pos="0">
                <a:schemeClr val="accent1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2991470" y="2470530"/>
            <a:ext cx="77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VH</a:t>
            </a:r>
            <a:endParaRPr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003370" y="2685973"/>
            <a:ext cx="77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</a:t>
            </a:r>
            <a:endParaRPr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975230" y="1962272"/>
            <a:ext cx="77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scFv</a:t>
            </a:r>
            <a:endParaRPr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876060" y="2008864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 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847786" y="2532085"/>
            <a:ext cx="86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 </a:t>
            </a:r>
            <a:r>
              <a:rPr lang="en-US" altLang="zh-TW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</a:t>
            </a:r>
            <a:endParaRPr lang="zh-TW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467155" y="784951"/>
            <a:ext cx="586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33796" y="793436"/>
            <a:ext cx="586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302564" y="250542"/>
            <a:ext cx="11586872" cy="5026415"/>
            <a:chOff x="288106" y="221666"/>
            <a:chExt cx="11586872" cy="502641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06" y="221666"/>
              <a:ext cx="7152362" cy="5026415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591" y="221668"/>
              <a:ext cx="4457387" cy="5026413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96244" y="367928"/>
              <a:ext cx="31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M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右中括弧 5"/>
            <p:cNvSpPr/>
            <p:nvPr/>
          </p:nvSpPr>
          <p:spPr>
            <a:xfrm rot="16200000" flipV="1">
              <a:off x="2343939" y="613526"/>
              <a:ext cx="616688" cy="2216309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右中括弧 6"/>
            <p:cNvSpPr/>
            <p:nvPr/>
          </p:nvSpPr>
          <p:spPr>
            <a:xfrm rot="16200000" flipV="1">
              <a:off x="5100244" y="186009"/>
              <a:ext cx="616690" cy="3088603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右中括弧 7"/>
            <p:cNvSpPr/>
            <p:nvPr/>
          </p:nvSpPr>
          <p:spPr>
            <a:xfrm rot="16200000" flipV="1">
              <a:off x="9055629" y="-594511"/>
              <a:ext cx="616690" cy="4615133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35613" y="533183"/>
              <a:ext cx="419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81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01427" y="367928"/>
              <a:ext cx="419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19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261395" y="552406"/>
              <a:ext cx="419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N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271051" y="898246"/>
              <a:ext cx="2762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chemeClr val="bg1"/>
                  </a:solidFill>
                </a:rPr>
                <a:t>V: I = 1: 2</a:t>
              </a: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027357" y="917764"/>
              <a:ext cx="2762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chemeClr val="bg1"/>
                  </a:solidFill>
                </a:rPr>
                <a:t>V: I = 1: 3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265052" y="895240"/>
              <a:ext cx="2762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chemeClr val="bg1"/>
                  </a:solidFill>
                </a:rPr>
                <a:t>V: I = 1: 5</a:t>
              </a: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7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Colony PCR was performed after electroporation, colonies were randomly picked to determine the integrity of inserts. Error rate were 1/8, 2/12, and 4/12, respectively. (M: marker; 81: 100ng of pSEX81 used in PCR; 19: 100ng of pUC19 used in PCR; N: plasmid is substituted with  ddH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O; V: vector; I: insert; the ratio indicated is the molar ratio) 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23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80" t="19771" r="36718" b="20418"/>
          <a:stretch/>
        </p:blipFill>
        <p:spPr>
          <a:xfrm>
            <a:off x="8332898" y="607405"/>
            <a:ext cx="3643977" cy="4251977"/>
          </a:xfrm>
        </p:spPr>
      </p:pic>
      <p:grpSp>
        <p:nvGrpSpPr>
          <p:cNvPr id="34" name="群組 33"/>
          <p:cNvGrpSpPr/>
          <p:nvPr/>
        </p:nvGrpSpPr>
        <p:grpSpPr>
          <a:xfrm>
            <a:off x="116391" y="607406"/>
            <a:ext cx="7665534" cy="4251977"/>
            <a:chOff x="116391" y="607406"/>
            <a:chExt cx="7665534" cy="42519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7" t="17855" r="15893" b="19315"/>
            <a:stretch/>
          </p:blipFill>
          <p:spPr>
            <a:xfrm>
              <a:off x="116391" y="607406"/>
              <a:ext cx="7665534" cy="4251977"/>
            </a:xfrm>
            <a:prstGeom prst="rect">
              <a:avLst/>
            </a:prstGeom>
          </p:spPr>
        </p:pic>
        <p:sp>
          <p:nvSpPr>
            <p:cNvPr id="5" name="左中括弧 4"/>
            <p:cNvSpPr/>
            <p:nvPr/>
          </p:nvSpPr>
          <p:spPr>
            <a:xfrm rot="5400000">
              <a:off x="1882343" y="1030052"/>
              <a:ext cx="369734" cy="1950851"/>
            </a:xfrm>
            <a:prstGeom prst="leftBracket">
              <a:avLst>
                <a:gd name="adj" fmla="val 31989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408419" y="1403433"/>
              <a:ext cx="31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M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72603" y="1414408"/>
              <a:ext cx="419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P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231250" y="1374184"/>
              <a:ext cx="1701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</a:rPr>
                <a:t>Heat shock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左中括弧 10"/>
            <p:cNvSpPr/>
            <p:nvPr/>
          </p:nvSpPr>
          <p:spPr>
            <a:xfrm rot="5400000">
              <a:off x="4164051" y="820371"/>
              <a:ext cx="369734" cy="2370214"/>
            </a:xfrm>
            <a:prstGeom prst="leftBracket">
              <a:avLst>
                <a:gd name="adj" fmla="val 40591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483802" y="1374184"/>
              <a:ext cx="1860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/>
                  </a:solidFill>
                </a:rPr>
                <a:t>After Panning 1</a:t>
              </a:r>
              <a:r>
                <a:rPr lang="en-US" altLang="zh-TW" b="1" baseline="30000" dirty="0" smtClean="0">
                  <a:solidFill>
                    <a:schemeClr val="bg1"/>
                  </a:solidFill>
                </a:rPr>
                <a:t>st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 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769360" y="1374184"/>
              <a:ext cx="1860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/>
                  </a:solidFill>
                </a:rPr>
                <a:t>After Panning 2</a:t>
              </a:r>
              <a:r>
                <a:rPr lang="en-US" altLang="zh-TW" b="1" baseline="30000" dirty="0" smtClean="0">
                  <a:solidFill>
                    <a:schemeClr val="bg1"/>
                  </a:solidFill>
                </a:rPr>
                <a:t>nd</a:t>
              </a:r>
              <a:r>
                <a:rPr lang="en-US" altLang="zh-TW" b="1" dirty="0" smtClean="0">
                  <a:solidFill>
                    <a:schemeClr val="bg1"/>
                  </a:solidFill>
                </a:rPr>
                <a:t> 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左中括弧 13"/>
            <p:cNvSpPr/>
            <p:nvPr/>
          </p:nvSpPr>
          <p:spPr>
            <a:xfrm rot="5400000">
              <a:off x="6486070" y="989741"/>
              <a:ext cx="369736" cy="2031476"/>
            </a:xfrm>
            <a:prstGeom prst="leftBracket">
              <a:avLst>
                <a:gd name="adj" fmla="val 40591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8575460" y="1425114"/>
            <a:ext cx="318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bg1"/>
                </a:solidFill>
              </a:rPr>
              <a:t>M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010434" y="1431014"/>
            <a:ext cx="41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bg1"/>
                </a:solidFill>
              </a:rPr>
              <a:t>P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784882" y="1287291"/>
            <a:ext cx="186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After Panning 3</a:t>
            </a:r>
            <a:r>
              <a:rPr lang="en-US" altLang="zh-TW" b="1" baseline="30000" dirty="0" smtClean="0">
                <a:solidFill>
                  <a:schemeClr val="bg1"/>
                </a:solidFill>
              </a:rPr>
              <a:t>rd</a:t>
            </a:r>
            <a:r>
              <a:rPr lang="en-US" altLang="zh-TW" b="1" dirty="0" smtClean="0">
                <a:solidFill>
                  <a:schemeClr val="bg1"/>
                </a:solidFill>
              </a:rPr>
              <a:t>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633987" y="3149874"/>
            <a:ext cx="8640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b="1" dirty="0" smtClean="0"/>
              <a:t>500 </a:t>
            </a:r>
            <a:r>
              <a:rPr lang="en-US" altLang="zh-TW" sz="1050" b="1" dirty="0" err="1" smtClean="0"/>
              <a:t>bp</a:t>
            </a:r>
            <a:endParaRPr lang="zh-TW" altLang="en-US" sz="1050" b="1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624610" y="2956326"/>
            <a:ext cx="8640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b="1" dirty="0" smtClean="0">
                <a:solidFill>
                  <a:srgbClr val="FF0000"/>
                </a:solidFill>
              </a:rPr>
              <a:t>600 </a:t>
            </a:r>
            <a:r>
              <a:rPr lang="en-US" altLang="zh-TW" sz="1050" b="1" dirty="0" err="1" smtClean="0">
                <a:solidFill>
                  <a:srgbClr val="FF0000"/>
                </a:solidFill>
              </a:rPr>
              <a:t>bp</a:t>
            </a:r>
            <a:r>
              <a:rPr lang="en-US" altLang="zh-TW" sz="1050" b="1" dirty="0" smtClean="0">
                <a:solidFill>
                  <a:srgbClr val="FF0000"/>
                </a:solidFill>
              </a:rPr>
              <a:t> </a:t>
            </a:r>
            <a:endParaRPr lang="zh-TW" altLang="en-US" sz="1050" b="1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624608" y="2640835"/>
            <a:ext cx="8640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b="1" dirty="0" smtClean="0"/>
              <a:t>800 </a:t>
            </a:r>
            <a:r>
              <a:rPr lang="en-US" altLang="zh-TW" sz="1050" b="1" dirty="0" err="1" smtClean="0"/>
              <a:t>bp</a:t>
            </a:r>
            <a:endParaRPr lang="zh-TW" altLang="en-US" sz="105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7624609" y="2786358"/>
            <a:ext cx="8640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b="1" dirty="0" smtClean="0">
                <a:solidFill>
                  <a:srgbClr val="FF0000"/>
                </a:solidFill>
              </a:rPr>
              <a:t>700 </a:t>
            </a:r>
            <a:r>
              <a:rPr lang="en-US" altLang="zh-TW" sz="1050" b="1" dirty="0" err="1" smtClean="0">
                <a:solidFill>
                  <a:srgbClr val="FF0000"/>
                </a:solidFill>
              </a:rPr>
              <a:t>bp</a:t>
            </a:r>
            <a:endParaRPr lang="zh-TW" altLang="en-US" sz="1050" b="1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624607" y="2507966"/>
            <a:ext cx="8640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b="1" dirty="0"/>
              <a:t>9</a:t>
            </a:r>
            <a:r>
              <a:rPr lang="en-US" altLang="zh-TW" sz="1050" b="1" dirty="0" smtClean="0"/>
              <a:t>00 </a:t>
            </a:r>
            <a:r>
              <a:rPr lang="en-US" altLang="zh-TW" sz="1050" b="1" dirty="0" err="1" smtClean="0"/>
              <a:t>bp</a:t>
            </a:r>
            <a:endParaRPr lang="zh-TW" altLang="en-US" sz="1050" b="1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597968" y="2375092"/>
            <a:ext cx="8640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b="1" dirty="0" smtClean="0"/>
              <a:t>1000 </a:t>
            </a:r>
            <a:r>
              <a:rPr lang="en-US" altLang="zh-TW" sz="1050" b="1" dirty="0" err="1" smtClean="0"/>
              <a:t>bp</a:t>
            </a:r>
            <a:endParaRPr lang="zh-TW" altLang="en-US" sz="1050" b="1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0" y="4946275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Colonies from each round in pool #2 of heat shock were randomly picked for PCR to confirm the integrity and diversity of the inserts. After two round of panning, one specific clone became dominating in this pool.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(M: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marker; 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positive control, colony of XL-1 Blue with pSEX81 was picked)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左中括弧 25"/>
          <p:cNvSpPr/>
          <p:nvPr/>
        </p:nvSpPr>
        <p:spPr>
          <a:xfrm rot="5400000">
            <a:off x="10530317" y="799501"/>
            <a:ext cx="369736" cy="2257766"/>
          </a:xfrm>
          <a:prstGeom prst="leftBracket">
            <a:avLst>
              <a:gd name="adj" fmla="val 40591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4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24" y="0"/>
            <a:ext cx="8421552" cy="51902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9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Phage ELISA of each round of panning.  After two rounds of panning, OD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492nm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H.S.2 was significantly increased. And other antigen were also tested in another round of ELISA to determine the specificity.(E.P. 1: pool #1 of electroporation;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E.P.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#2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electroporation; H.S. 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pool #1 of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 shock;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H.S.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#2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heat shock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8729</TotalTime>
  <Words>3163</Words>
  <Application>Microsoft Office PowerPoint</Application>
  <PresentationFormat>寬螢幕</PresentationFormat>
  <Paragraphs>657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新細明體</vt:lpstr>
      <vt:lpstr>標楷體</vt:lpstr>
      <vt:lpstr>Arial</vt:lpstr>
      <vt:lpstr>Calibri</vt:lpstr>
      <vt:lpstr>Calibri Light</vt:lpstr>
      <vt:lpstr>Courier New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</dc:title>
  <dc:creator>智宇 鄧</dc:creator>
  <cp:lastModifiedBy>Windows 使用者</cp:lastModifiedBy>
  <cp:revision>461</cp:revision>
  <dcterms:created xsi:type="dcterms:W3CDTF">2018-12-27T14:39:15Z</dcterms:created>
  <dcterms:modified xsi:type="dcterms:W3CDTF">2019-01-17T09:40:03Z</dcterms:modified>
</cp:coreProperties>
</file>